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8" r:id="rId2"/>
    <p:sldId id="274" r:id="rId3"/>
    <p:sldId id="344" r:id="rId4"/>
    <p:sldId id="345" r:id="rId5"/>
    <p:sldId id="342" r:id="rId6"/>
    <p:sldId id="327" r:id="rId7"/>
    <p:sldId id="359" r:id="rId8"/>
    <p:sldId id="339" r:id="rId9"/>
    <p:sldId id="341" r:id="rId10"/>
    <p:sldId id="361" r:id="rId11"/>
    <p:sldId id="343" r:id="rId12"/>
    <p:sldId id="346" r:id="rId13"/>
    <p:sldId id="340" r:id="rId14"/>
    <p:sldId id="347" r:id="rId15"/>
    <p:sldId id="348" r:id="rId16"/>
    <p:sldId id="349" r:id="rId17"/>
    <p:sldId id="350" r:id="rId18"/>
    <p:sldId id="351" r:id="rId19"/>
    <p:sldId id="352" r:id="rId20"/>
    <p:sldId id="353" r:id="rId21"/>
    <p:sldId id="355" r:id="rId22"/>
    <p:sldId id="356" r:id="rId23"/>
    <p:sldId id="357" r:id="rId24"/>
    <p:sldId id="354" r:id="rId25"/>
    <p:sldId id="362" r:id="rId26"/>
    <p:sldId id="363" r:id="rId27"/>
    <p:sldId id="364" r:id="rId28"/>
    <p:sldId id="366" r:id="rId29"/>
    <p:sldId id="365" r:id="rId30"/>
    <p:sldId id="367" r:id="rId31"/>
    <p:sldId id="368" r:id="rId32"/>
    <p:sldId id="324" r:id="rId33"/>
  </p:sldIdLst>
  <p:sldSz cx="12168188"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BE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343" autoAdjust="0"/>
  </p:normalViewPr>
  <p:slideViewPr>
    <p:cSldViewPr snapToGrid="0">
      <p:cViewPr varScale="1">
        <p:scale>
          <a:sx n="69" d="100"/>
          <a:sy n="69" d="100"/>
        </p:scale>
        <p:origin x="702" y="48"/>
      </p:cViewPr>
      <p:guideLst/>
    </p:cSldViewPr>
  </p:slideViewPr>
  <p:notesTextViewPr>
    <p:cViewPr>
      <p:scale>
        <a:sx n="1" d="1"/>
        <a:sy n="1" d="1"/>
      </p:scale>
      <p:origin x="0" y="0"/>
    </p:cViewPr>
  </p:notesTextViewPr>
  <p:notesViewPr>
    <p:cSldViewPr snapToGrid="0">
      <p:cViewPr varScale="1">
        <p:scale>
          <a:sx n="89" d="100"/>
          <a:sy n="89" d="100"/>
        </p:scale>
        <p:origin x="303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6BBE4-C2BC-47BF-83FC-B3C3895C01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e-DE"/>
        </a:p>
      </dgm:t>
    </dgm:pt>
    <dgm:pt modelId="{B289ED6F-D92B-4EFA-AB0A-45AE79D7AB70}">
      <dgm:prSet phldrT="[Text]" custT="1"/>
      <dgm:spPr>
        <a:solidFill>
          <a:schemeClr val="bg2"/>
        </a:solidFill>
      </dgm:spPr>
      <dgm:t>
        <a:bodyPr/>
        <a:lstStyle/>
        <a:p>
          <a:r>
            <a:rPr lang="de-DE" sz="2000" dirty="0">
              <a:latin typeface="Arial" panose="020B0604020202020204" pitchFamily="34" charset="0"/>
              <a:cs typeface="Arial" panose="020B0604020202020204" pitchFamily="34" charset="0"/>
            </a:rPr>
            <a:t>Z2</a:t>
          </a:r>
        </a:p>
      </dgm:t>
    </dgm:pt>
    <dgm:pt modelId="{246956D2-CA66-4BDD-B418-AA2C239208C2}" type="parTrans" cxnId="{0298DF7E-C2BF-4946-9DF7-643B7C7502CE}">
      <dgm:prSet/>
      <dgm:spPr/>
      <dgm:t>
        <a:bodyPr/>
        <a:lstStyle/>
        <a:p>
          <a:endParaRPr lang="de-DE"/>
        </a:p>
      </dgm:t>
    </dgm:pt>
    <dgm:pt modelId="{F7963314-900D-4A61-A29E-3A5AE104701B}" type="sibTrans" cxnId="{0298DF7E-C2BF-4946-9DF7-643B7C7502CE}">
      <dgm:prSet/>
      <dgm:spPr/>
      <dgm:t>
        <a:bodyPr/>
        <a:lstStyle/>
        <a:p>
          <a:endParaRPr lang="de-DE"/>
        </a:p>
      </dgm:t>
    </dgm:pt>
    <dgm:pt modelId="{A8C0282B-30A5-4669-9497-5492DE448E69}">
      <dgm:prSet phldrT="[Text]" custT="1"/>
      <dgm:spPr>
        <a:solidFill>
          <a:schemeClr val="bg2"/>
        </a:solidFill>
      </dgm:spPr>
      <dgm:t>
        <a:bodyPr/>
        <a:lstStyle/>
        <a:p>
          <a:r>
            <a:rPr lang="de-DE" sz="1800" dirty="0">
              <a:latin typeface="Arial" panose="020B0604020202020204" pitchFamily="34" charset="0"/>
              <a:cs typeface="Arial" panose="020B0604020202020204" pitchFamily="34" charset="0"/>
            </a:rPr>
            <a:t>Z1</a:t>
          </a:r>
        </a:p>
      </dgm:t>
    </dgm:pt>
    <dgm:pt modelId="{720AEEF1-015E-4D0C-900D-29560DAD1023}" type="parTrans" cxnId="{079A019D-8BAF-451C-B5A2-F79624A3580A}">
      <dgm:prSet/>
      <dgm:spPr/>
      <dgm:t>
        <a:bodyPr/>
        <a:lstStyle/>
        <a:p>
          <a:endParaRPr lang="de-DE"/>
        </a:p>
      </dgm:t>
    </dgm:pt>
    <dgm:pt modelId="{DEBD03D8-C604-4630-AE36-E13DFCFD781D}" type="sibTrans" cxnId="{079A019D-8BAF-451C-B5A2-F79624A3580A}">
      <dgm:prSet/>
      <dgm:spPr/>
      <dgm:t>
        <a:bodyPr/>
        <a:lstStyle/>
        <a:p>
          <a:endParaRPr lang="de-DE"/>
        </a:p>
      </dgm:t>
    </dgm:pt>
    <dgm:pt modelId="{AD8E9423-0428-4BD7-9494-93169C4ECDC3}">
      <dgm:prSet phldrT="[Text]"/>
      <dgm:spPr>
        <a:solidFill>
          <a:schemeClr val="bg2"/>
        </a:solidFill>
      </dgm:spPr>
      <dgm:t>
        <a:bodyPr/>
        <a:lstStyle/>
        <a:p>
          <a:r>
            <a:rPr lang="de-DE" dirty="0"/>
            <a:t>Y2</a:t>
          </a:r>
        </a:p>
      </dgm:t>
    </dgm:pt>
    <dgm:pt modelId="{9059C6D0-BE96-409D-A11F-B072D04B62DF}" type="parTrans" cxnId="{A88202EA-F9BA-4426-B46C-42DBFBFC3ED1}">
      <dgm:prSet/>
      <dgm:spPr/>
      <dgm:t>
        <a:bodyPr/>
        <a:lstStyle/>
        <a:p>
          <a:endParaRPr lang="de-DE"/>
        </a:p>
      </dgm:t>
    </dgm:pt>
    <dgm:pt modelId="{5989220D-EFC4-4614-8CAB-616B84D20378}" type="sibTrans" cxnId="{A88202EA-F9BA-4426-B46C-42DBFBFC3ED1}">
      <dgm:prSet/>
      <dgm:spPr/>
      <dgm:t>
        <a:bodyPr/>
        <a:lstStyle/>
        <a:p>
          <a:endParaRPr lang="de-DE"/>
        </a:p>
      </dgm:t>
    </dgm:pt>
    <dgm:pt modelId="{3A55DBAD-D93F-439F-9EDF-FD89DF0F1C66}">
      <dgm:prSet phldrT="[Text]"/>
      <dgm:spPr>
        <a:solidFill>
          <a:schemeClr val="bg2"/>
        </a:solidFill>
      </dgm:spPr>
      <dgm:t>
        <a:bodyPr/>
        <a:lstStyle/>
        <a:p>
          <a:r>
            <a:rPr lang="de-DE" dirty="0"/>
            <a:t>Y1</a:t>
          </a:r>
        </a:p>
      </dgm:t>
    </dgm:pt>
    <dgm:pt modelId="{421DF01B-A499-4F64-AB26-66BD1B8C9395}" type="parTrans" cxnId="{7A5CFAA5-42EE-4214-8929-E20C378F36E5}">
      <dgm:prSet/>
      <dgm:spPr/>
      <dgm:t>
        <a:bodyPr/>
        <a:lstStyle/>
        <a:p>
          <a:endParaRPr lang="de-DE"/>
        </a:p>
      </dgm:t>
    </dgm:pt>
    <dgm:pt modelId="{DDFC9D95-C052-4B7D-B17E-71B3B4E80946}" type="sibTrans" cxnId="{7A5CFAA5-42EE-4214-8929-E20C378F36E5}">
      <dgm:prSet/>
      <dgm:spPr/>
      <dgm:t>
        <a:bodyPr/>
        <a:lstStyle/>
        <a:p>
          <a:endParaRPr lang="de-DE"/>
        </a:p>
      </dgm:t>
    </dgm:pt>
    <dgm:pt modelId="{51D52133-C7A9-4B72-AF3C-B736E61C95B8}">
      <dgm:prSet phldrT="[Text]" custT="1"/>
      <dgm:spPr>
        <a:solidFill>
          <a:srgbClr val="F4B2C5"/>
        </a:solidFill>
      </dgm:spPr>
      <dgm:t>
        <a:bodyPr/>
        <a:lstStyle/>
        <a:p>
          <a:r>
            <a:rPr lang="de-DE" sz="2000" dirty="0">
              <a:solidFill>
                <a:schemeClr val="tx1"/>
              </a:solidFill>
              <a:latin typeface="Arial Black" panose="020B0A04020102020204" pitchFamily="34" charset="0"/>
            </a:rPr>
            <a:t>X1</a:t>
          </a:r>
        </a:p>
      </dgm:t>
    </dgm:pt>
    <dgm:pt modelId="{06FFCCA1-BF05-453D-B89E-E8664780C502}" type="parTrans" cxnId="{9B06C369-3F4B-4698-8836-EDF4C3E63250}">
      <dgm:prSet/>
      <dgm:spPr/>
      <dgm:t>
        <a:bodyPr/>
        <a:lstStyle/>
        <a:p>
          <a:endParaRPr lang="de-DE"/>
        </a:p>
      </dgm:t>
    </dgm:pt>
    <dgm:pt modelId="{9653E7A7-BEBC-4CC8-98C3-E8647887CCBA}" type="sibTrans" cxnId="{9B06C369-3F4B-4698-8836-EDF4C3E63250}">
      <dgm:prSet/>
      <dgm:spPr/>
      <dgm:t>
        <a:bodyPr/>
        <a:lstStyle/>
        <a:p>
          <a:endParaRPr lang="de-DE"/>
        </a:p>
      </dgm:t>
    </dgm:pt>
    <dgm:pt modelId="{47AB7188-0F3B-4DB8-B73E-59375ADE1F87}">
      <dgm:prSet phldrT="[Text]" custT="1"/>
      <dgm:spPr>
        <a:solidFill>
          <a:srgbClr val="E232B4"/>
        </a:solidFill>
      </dgm:spPr>
      <dgm:t>
        <a:bodyPr/>
        <a:lstStyle/>
        <a:p>
          <a:r>
            <a:rPr lang="de-DE" sz="2000" dirty="0">
              <a:solidFill>
                <a:schemeClr val="bg2"/>
              </a:solidFill>
              <a:latin typeface="Arial Black" panose="020B0A04020102020204" pitchFamily="34" charset="0"/>
            </a:rPr>
            <a:t>X2</a:t>
          </a:r>
        </a:p>
      </dgm:t>
    </dgm:pt>
    <dgm:pt modelId="{2EB9FD50-67C5-49D1-8034-778F4B627489}" type="parTrans" cxnId="{D39F2B8C-4C9C-4963-BB93-4E19C96CFC7F}">
      <dgm:prSet/>
      <dgm:spPr/>
      <dgm:t>
        <a:bodyPr/>
        <a:lstStyle/>
        <a:p>
          <a:endParaRPr lang="de-DE"/>
        </a:p>
      </dgm:t>
    </dgm:pt>
    <dgm:pt modelId="{EB10DB39-CAA4-45C8-99DC-A249654DAB08}" type="sibTrans" cxnId="{D39F2B8C-4C9C-4963-BB93-4E19C96CFC7F}">
      <dgm:prSet/>
      <dgm:spPr/>
      <dgm:t>
        <a:bodyPr/>
        <a:lstStyle/>
        <a:p>
          <a:endParaRPr lang="de-DE"/>
        </a:p>
      </dgm:t>
    </dgm:pt>
    <dgm:pt modelId="{26238A37-D571-44D3-ABD1-1F8865E5718F}" type="pres">
      <dgm:prSet presAssocID="{60A6BBE4-C2BC-47BF-83FC-B3C3895C01BD}" presName="Name0" presStyleCnt="0">
        <dgm:presLayoutVars>
          <dgm:chMax val="7"/>
          <dgm:resizeHandles val="exact"/>
        </dgm:presLayoutVars>
      </dgm:prSet>
      <dgm:spPr/>
      <dgm:t>
        <a:bodyPr/>
        <a:lstStyle/>
        <a:p>
          <a:endParaRPr lang="de-DE"/>
        </a:p>
      </dgm:t>
    </dgm:pt>
    <dgm:pt modelId="{4579138E-11C5-4605-B970-6E6E3B3EF365}" type="pres">
      <dgm:prSet presAssocID="{60A6BBE4-C2BC-47BF-83FC-B3C3895C01BD}" presName="comp1" presStyleCnt="0"/>
      <dgm:spPr/>
    </dgm:pt>
    <dgm:pt modelId="{FF64E6DA-3185-4A4C-9882-286FC228DCFC}" type="pres">
      <dgm:prSet presAssocID="{60A6BBE4-C2BC-47BF-83FC-B3C3895C01BD}" presName="circle1" presStyleLbl="node1" presStyleIdx="0" presStyleCnt="6"/>
      <dgm:spPr/>
      <dgm:t>
        <a:bodyPr/>
        <a:lstStyle/>
        <a:p>
          <a:endParaRPr lang="de-DE"/>
        </a:p>
      </dgm:t>
    </dgm:pt>
    <dgm:pt modelId="{92C72040-DD88-4509-8216-D206ECF80384}" type="pres">
      <dgm:prSet presAssocID="{60A6BBE4-C2BC-47BF-83FC-B3C3895C01BD}" presName="c1text" presStyleLbl="node1" presStyleIdx="0" presStyleCnt="6">
        <dgm:presLayoutVars>
          <dgm:bulletEnabled val="1"/>
        </dgm:presLayoutVars>
      </dgm:prSet>
      <dgm:spPr/>
      <dgm:t>
        <a:bodyPr/>
        <a:lstStyle/>
        <a:p>
          <a:endParaRPr lang="de-DE"/>
        </a:p>
      </dgm:t>
    </dgm:pt>
    <dgm:pt modelId="{ED67B52E-92A0-4507-BC8E-D5D607ED14C3}" type="pres">
      <dgm:prSet presAssocID="{60A6BBE4-C2BC-47BF-83FC-B3C3895C01BD}" presName="comp2" presStyleCnt="0"/>
      <dgm:spPr/>
    </dgm:pt>
    <dgm:pt modelId="{31D7F3C6-77ED-4DBC-9BAD-6E484AB39DE4}" type="pres">
      <dgm:prSet presAssocID="{60A6BBE4-C2BC-47BF-83FC-B3C3895C01BD}" presName="circle2" presStyleLbl="node1" presStyleIdx="1" presStyleCnt="6"/>
      <dgm:spPr/>
      <dgm:t>
        <a:bodyPr/>
        <a:lstStyle/>
        <a:p>
          <a:endParaRPr lang="de-DE"/>
        </a:p>
      </dgm:t>
    </dgm:pt>
    <dgm:pt modelId="{AC4A1FAC-8B7B-4F75-8500-307C56CBC653}" type="pres">
      <dgm:prSet presAssocID="{60A6BBE4-C2BC-47BF-83FC-B3C3895C01BD}" presName="c2text" presStyleLbl="node1" presStyleIdx="1" presStyleCnt="6">
        <dgm:presLayoutVars>
          <dgm:bulletEnabled val="1"/>
        </dgm:presLayoutVars>
      </dgm:prSet>
      <dgm:spPr/>
      <dgm:t>
        <a:bodyPr/>
        <a:lstStyle/>
        <a:p>
          <a:endParaRPr lang="de-DE"/>
        </a:p>
      </dgm:t>
    </dgm:pt>
    <dgm:pt modelId="{BE8DEE28-006C-4842-B0E1-ED59C16E3AB4}" type="pres">
      <dgm:prSet presAssocID="{60A6BBE4-C2BC-47BF-83FC-B3C3895C01BD}" presName="comp3" presStyleCnt="0"/>
      <dgm:spPr/>
    </dgm:pt>
    <dgm:pt modelId="{8B02D790-0D39-4DF4-BB19-9232FFD7D958}" type="pres">
      <dgm:prSet presAssocID="{60A6BBE4-C2BC-47BF-83FC-B3C3895C01BD}" presName="circle3" presStyleLbl="node1" presStyleIdx="2" presStyleCnt="6"/>
      <dgm:spPr/>
      <dgm:t>
        <a:bodyPr/>
        <a:lstStyle/>
        <a:p>
          <a:endParaRPr lang="de-DE"/>
        </a:p>
      </dgm:t>
    </dgm:pt>
    <dgm:pt modelId="{B3B6531E-8DEF-405C-A117-2B769318E612}" type="pres">
      <dgm:prSet presAssocID="{60A6BBE4-C2BC-47BF-83FC-B3C3895C01BD}" presName="c3text" presStyleLbl="node1" presStyleIdx="2" presStyleCnt="6">
        <dgm:presLayoutVars>
          <dgm:bulletEnabled val="1"/>
        </dgm:presLayoutVars>
      </dgm:prSet>
      <dgm:spPr/>
      <dgm:t>
        <a:bodyPr/>
        <a:lstStyle/>
        <a:p>
          <a:endParaRPr lang="de-DE"/>
        </a:p>
      </dgm:t>
    </dgm:pt>
    <dgm:pt modelId="{26B512B1-FA5B-4A3B-B19E-41B908A94C8D}" type="pres">
      <dgm:prSet presAssocID="{60A6BBE4-C2BC-47BF-83FC-B3C3895C01BD}" presName="comp4" presStyleCnt="0"/>
      <dgm:spPr/>
    </dgm:pt>
    <dgm:pt modelId="{48864BDC-3173-4565-9771-E793F128E1BC}" type="pres">
      <dgm:prSet presAssocID="{60A6BBE4-C2BC-47BF-83FC-B3C3895C01BD}" presName="circle4" presStyleLbl="node1" presStyleIdx="3" presStyleCnt="6"/>
      <dgm:spPr/>
      <dgm:t>
        <a:bodyPr/>
        <a:lstStyle/>
        <a:p>
          <a:endParaRPr lang="de-DE"/>
        </a:p>
      </dgm:t>
    </dgm:pt>
    <dgm:pt modelId="{18D9DFCA-CE15-43C0-B82C-BA2B96E66597}" type="pres">
      <dgm:prSet presAssocID="{60A6BBE4-C2BC-47BF-83FC-B3C3895C01BD}" presName="c4text" presStyleLbl="node1" presStyleIdx="3" presStyleCnt="6">
        <dgm:presLayoutVars>
          <dgm:bulletEnabled val="1"/>
        </dgm:presLayoutVars>
      </dgm:prSet>
      <dgm:spPr/>
      <dgm:t>
        <a:bodyPr/>
        <a:lstStyle/>
        <a:p>
          <a:endParaRPr lang="de-DE"/>
        </a:p>
      </dgm:t>
    </dgm:pt>
    <dgm:pt modelId="{37F85117-2FCD-4F04-A248-ECD50D3392ED}" type="pres">
      <dgm:prSet presAssocID="{60A6BBE4-C2BC-47BF-83FC-B3C3895C01BD}" presName="comp5" presStyleCnt="0"/>
      <dgm:spPr/>
    </dgm:pt>
    <dgm:pt modelId="{C8665302-CDDE-4F39-A79E-05525EF1363A}" type="pres">
      <dgm:prSet presAssocID="{60A6BBE4-C2BC-47BF-83FC-B3C3895C01BD}" presName="circle5" presStyleLbl="node1" presStyleIdx="4" presStyleCnt="6" custLinFactNeighborX="1178" custLinFactNeighborY="2444"/>
      <dgm:spPr/>
      <dgm:t>
        <a:bodyPr/>
        <a:lstStyle/>
        <a:p>
          <a:endParaRPr lang="de-DE"/>
        </a:p>
      </dgm:t>
    </dgm:pt>
    <dgm:pt modelId="{A309C400-1EB9-4EE5-8BDC-E87DCC51639A}" type="pres">
      <dgm:prSet presAssocID="{60A6BBE4-C2BC-47BF-83FC-B3C3895C01BD}" presName="c5text" presStyleLbl="node1" presStyleIdx="4" presStyleCnt="6">
        <dgm:presLayoutVars>
          <dgm:bulletEnabled val="1"/>
        </dgm:presLayoutVars>
      </dgm:prSet>
      <dgm:spPr/>
      <dgm:t>
        <a:bodyPr/>
        <a:lstStyle/>
        <a:p>
          <a:endParaRPr lang="de-DE"/>
        </a:p>
      </dgm:t>
    </dgm:pt>
    <dgm:pt modelId="{A06C0BE1-3590-4096-9B9E-21208DDAF240}" type="pres">
      <dgm:prSet presAssocID="{60A6BBE4-C2BC-47BF-83FC-B3C3895C01BD}" presName="comp6" presStyleCnt="0"/>
      <dgm:spPr/>
    </dgm:pt>
    <dgm:pt modelId="{6BCB752F-19F7-413D-AA07-3909B6380FF7}" type="pres">
      <dgm:prSet presAssocID="{60A6BBE4-C2BC-47BF-83FC-B3C3895C01BD}" presName="circle6" presStyleLbl="node1" presStyleIdx="5" presStyleCnt="6"/>
      <dgm:spPr/>
      <dgm:t>
        <a:bodyPr/>
        <a:lstStyle/>
        <a:p>
          <a:endParaRPr lang="de-DE"/>
        </a:p>
      </dgm:t>
    </dgm:pt>
    <dgm:pt modelId="{F8127818-64A9-4F3C-91A6-BABEDA0C3FFA}" type="pres">
      <dgm:prSet presAssocID="{60A6BBE4-C2BC-47BF-83FC-B3C3895C01BD}" presName="c6text" presStyleLbl="node1" presStyleIdx="5" presStyleCnt="6">
        <dgm:presLayoutVars>
          <dgm:bulletEnabled val="1"/>
        </dgm:presLayoutVars>
      </dgm:prSet>
      <dgm:spPr/>
      <dgm:t>
        <a:bodyPr/>
        <a:lstStyle/>
        <a:p>
          <a:endParaRPr lang="de-DE"/>
        </a:p>
      </dgm:t>
    </dgm:pt>
  </dgm:ptLst>
  <dgm:cxnLst>
    <dgm:cxn modelId="{D1682CB9-03DF-4A91-9477-8AFBE5A3D26C}" type="presOf" srcId="{51D52133-C7A9-4B72-AF3C-B736E61C95B8}" destId="{6BCB752F-19F7-413D-AA07-3909B6380FF7}" srcOrd="0" destOrd="0" presId="urn:microsoft.com/office/officeart/2005/8/layout/venn2"/>
    <dgm:cxn modelId="{AAB675DF-5BB8-4F2B-9787-87B92A667695}" type="presOf" srcId="{3A55DBAD-D93F-439F-9EDF-FD89DF0F1C66}" destId="{18D9DFCA-CE15-43C0-B82C-BA2B96E66597}" srcOrd="1" destOrd="0" presId="urn:microsoft.com/office/officeart/2005/8/layout/venn2"/>
    <dgm:cxn modelId="{7A5CFAA5-42EE-4214-8929-E20C378F36E5}" srcId="{60A6BBE4-C2BC-47BF-83FC-B3C3895C01BD}" destId="{3A55DBAD-D93F-439F-9EDF-FD89DF0F1C66}" srcOrd="3" destOrd="0" parTransId="{421DF01B-A499-4F64-AB26-66BD1B8C9395}" sibTransId="{DDFC9D95-C052-4B7D-B17E-71B3B4E80946}"/>
    <dgm:cxn modelId="{9B06C369-3F4B-4698-8836-EDF4C3E63250}" srcId="{60A6BBE4-C2BC-47BF-83FC-B3C3895C01BD}" destId="{51D52133-C7A9-4B72-AF3C-B736E61C95B8}" srcOrd="5" destOrd="0" parTransId="{06FFCCA1-BF05-453D-B89E-E8664780C502}" sibTransId="{9653E7A7-BEBC-4CC8-98C3-E8647887CCBA}"/>
    <dgm:cxn modelId="{F973CF91-FBAA-48E6-8ECB-9DB4601F0077}" type="presOf" srcId="{47AB7188-0F3B-4DB8-B73E-59375ADE1F87}" destId="{C8665302-CDDE-4F39-A79E-05525EF1363A}" srcOrd="0" destOrd="0" presId="urn:microsoft.com/office/officeart/2005/8/layout/venn2"/>
    <dgm:cxn modelId="{A88202EA-F9BA-4426-B46C-42DBFBFC3ED1}" srcId="{60A6BBE4-C2BC-47BF-83FC-B3C3895C01BD}" destId="{AD8E9423-0428-4BD7-9494-93169C4ECDC3}" srcOrd="2" destOrd="0" parTransId="{9059C6D0-BE96-409D-A11F-B072D04B62DF}" sibTransId="{5989220D-EFC4-4614-8CAB-616B84D20378}"/>
    <dgm:cxn modelId="{C054B9F7-6D0F-4DE1-B37B-09C470AB01C9}" type="presOf" srcId="{B289ED6F-D92B-4EFA-AB0A-45AE79D7AB70}" destId="{92C72040-DD88-4509-8216-D206ECF80384}" srcOrd="1" destOrd="0" presId="urn:microsoft.com/office/officeart/2005/8/layout/venn2"/>
    <dgm:cxn modelId="{DCB98E47-BC4B-436F-901F-86F16B4C656C}" type="presOf" srcId="{51D52133-C7A9-4B72-AF3C-B736E61C95B8}" destId="{F8127818-64A9-4F3C-91A6-BABEDA0C3FFA}" srcOrd="1" destOrd="0" presId="urn:microsoft.com/office/officeart/2005/8/layout/venn2"/>
    <dgm:cxn modelId="{0298DF7E-C2BF-4946-9DF7-643B7C7502CE}" srcId="{60A6BBE4-C2BC-47BF-83FC-B3C3895C01BD}" destId="{B289ED6F-D92B-4EFA-AB0A-45AE79D7AB70}" srcOrd="0" destOrd="0" parTransId="{246956D2-CA66-4BDD-B418-AA2C239208C2}" sibTransId="{F7963314-900D-4A61-A29E-3A5AE104701B}"/>
    <dgm:cxn modelId="{56D7F19B-F937-40CC-B4FF-C6D5CFEE3CA6}" type="presOf" srcId="{A8C0282B-30A5-4669-9497-5492DE448E69}" destId="{AC4A1FAC-8B7B-4F75-8500-307C56CBC653}" srcOrd="1" destOrd="0" presId="urn:microsoft.com/office/officeart/2005/8/layout/venn2"/>
    <dgm:cxn modelId="{079A019D-8BAF-451C-B5A2-F79624A3580A}" srcId="{60A6BBE4-C2BC-47BF-83FC-B3C3895C01BD}" destId="{A8C0282B-30A5-4669-9497-5492DE448E69}" srcOrd="1" destOrd="0" parTransId="{720AEEF1-015E-4D0C-900D-29560DAD1023}" sibTransId="{DEBD03D8-C604-4630-AE36-E13DFCFD781D}"/>
    <dgm:cxn modelId="{E1977A32-33BD-43AA-BD1C-63399D9A5084}" type="presOf" srcId="{AD8E9423-0428-4BD7-9494-93169C4ECDC3}" destId="{8B02D790-0D39-4DF4-BB19-9232FFD7D958}" srcOrd="0" destOrd="0" presId="urn:microsoft.com/office/officeart/2005/8/layout/venn2"/>
    <dgm:cxn modelId="{EE677579-B42F-4592-8B2F-4FE8FAE85014}" type="presOf" srcId="{B289ED6F-D92B-4EFA-AB0A-45AE79D7AB70}" destId="{FF64E6DA-3185-4A4C-9882-286FC228DCFC}" srcOrd="0" destOrd="0" presId="urn:microsoft.com/office/officeart/2005/8/layout/venn2"/>
    <dgm:cxn modelId="{3E296F99-3C7B-475A-806A-4A31092816C9}" type="presOf" srcId="{A8C0282B-30A5-4669-9497-5492DE448E69}" destId="{31D7F3C6-77ED-4DBC-9BAD-6E484AB39DE4}" srcOrd="0" destOrd="0" presId="urn:microsoft.com/office/officeart/2005/8/layout/venn2"/>
    <dgm:cxn modelId="{D39F2B8C-4C9C-4963-BB93-4E19C96CFC7F}" srcId="{60A6BBE4-C2BC-47BF-83FC-B3C3895C01BD}" destId="{47AB7188-0F3B-4DB8-B73E-59375ADE1F87}" srcOrd="4" destOrd="0" parTransId="{2EB9FD50-67C5-49D1-8034-778F4B627489}" sibTransId="{EB10DB39-CAA4-45C8-99DC-A249654DAB08}"/>
    <dgm:cxn modelId="{82F2003F-7BB0-48B7-862B-10FB902BFFCA}" type="presOf" srcId="{AD8E9423-0428-4BD7-9494-93169C4ECDC3}" destId="{B3B6531E-8DEF-405C-A117-2B769318E612}" srcOrd="1" destOrd="0" presId="urn:microsoft.com/office/officeart/2005/8/layout/venn2"/>
    <dgm:cxn modelId="{2B4A8A90-7CC6-4898-8FD0-96E6DBE9EB73}" type="presOf" srcId="{60A6BBE4-C2BC-47BF-83FC-B3C3895C01BD}" destId="{26238A37-D571-44D3-ABD1-1F8865E5718F}" srcOrd="0" destOrd="0" presId="urn:microsoft.com/office/officeart/2005/8/layout/venn2"/>
    <dgm:cxn modelId="{992CE985-50BE-437B-94A0-63E485DAD534}" type="presOf" srcId="{3A55DBAD-D93F-439F-9EDF-FD89DF0F1C66}" destId="{48864BDC-3173-4565-9771-E793F128E1BC}" srcOrd="0" destOrd="0" presId="urn:microsoft.com/office/officeart/2005/8/layout/venn2"/>
    <dgm:cxn modelId="{5E1E5396-2179-45BB-B0FA-BC2A729D5FDB}" type="presOf" srcId="{47AB7188-0F3B-4DB8-B73E-59375ADE1F87}" destId="{A309C400-1EB9-4EE5-8BDC-E87DCC51639A}" srcOrd="1" destOrd="0" presId="urn:microsoft.com/office/officeart/2005/8/layout/venn2"/>
    <dgm:cxn modelId="{154F4435-7A11-4E95-8FA4-9C4E03461B8E}" type="presParOf" srcId="{26238A37-D571-44D3-ABD1-1F8865E5718F}" destId="{4579138E-11C5-4605-B970-6E6E3B3EF365}" srcOrd="0" destOrd="0" presId="urn:microsoft.com/office/officeart/2005/8/layout/venn2"/>
    <dgm:cxn modelId="{19774B5C-720F-4E55-8340-4E6608975418}" type="presParOf" srcId="{4579138E-11C5-4605-B970-6E6E3B3EF365}" destId="{FF64E6DA-3185-4A4C-9882-286FC228DCFC}" srcOrd="0" destOrd="0" presId="urn:microsoft.com/office/officeart/2005/8/layout/venn2"/>
    <dgm:cxn modelId="{0A9298C7-078B-4491-AC35-51104D9A80A0}" type="presParOf" srcId="{4579138E-11C5-4605-B970-6E6E3B3EF365}" destId="{92C72040-DD88-4509-8216-D206ECF80384}" srcOrd="1" destOrd="0" presId="urn:microsoft.com/office/officeart/2005/8/layout/venn2"/>
    <dgm:cxn modelId="{EC3B1D01-92DB-4DA5-91C2-9797EDB8BA0F}" type="presParOf" srcId="{26238A37-D571-44D3-ABD1-1F8865E5718F}" destId="{ED67B52E-92A0-4507-BC8E-D5D607ED14C3}" srcOrd="1" destOrd="0" presId="urn:microsoft.com/office/officeart/2005/8/layout/venn2"/>
    <dgm:cxn modelId="{CAD0E32F-E0B2-4A2A-BAC7-AC75B7214BC7}" type="presParOf" srcId="{ED67B52E-92A0-4507-BC8E-D5D607ED14C3}" destId="{31D7F3C6-77ED-4DBC-9BAD-6E484AB39DE4}" srcOrd="0" destOrd="0" presId="urn:microsoft.com/office/officeart/2005/8/layout/venn2"/>
    <dgm:cxn modelId="{05685D02-4DAC-4419-92C5-A9B066CC7C0B}" type="presParOf" srcId="{ED67B52E-92A0-4507-BC8E-D5D607ED14C3}" destId="{AC4A1FAC-8B7B-4F75-8500-307C56CBC653}" srcOrd="1" destOrd="0" presId="urn:microsoft.com/office/officeart/2005/8/layout/venn2"/>
    <dgm:cxn modelId="{375E307E-EE85-444E-830E-BE5E9D09CCEA}" type="presParOf" srcId="{26238A37-D571-44D3-ABD1-1F8865E5718F}" destId="{BE8DEE28-006C-4842-B0E1-ED59C16E3AB4}" srcOrd="2" destOrd="0" presId="urn:microsoft.com/office/officeart/2005/8/layout/venn2"/>
    <dgm:cxn modelId="{D4AC4A9E-B3E2-4C6E-926B-383CA21FA095}" type="presParOf" srcId="{BE8DEE28-006C-4842-B0E1-ED59C16E3AB4}" destId="{8B02D790-0D39-4DF4-BB19-9232FFD7D958}" srcOrd="0" destOrd="0" presId="urn:microsoft.com/office/officeart/2005/8/layout/venn2"/>
    <dgm:cxn modelId="{9C544A2D-5A10-46F5-B641-C2B95EA47C4A}" type="presParOf" srcId="{BE8DEE28-006C-4842-B0E1-ED59C16E3AB4}" destId="{B3B6531E-8DEF-405C-A117-2B769318E612}" srcOrd="1" destOrd="0" presId="urn:microsoft.com/office/officeart/2005/8/layout/venn2"/>
    <dgm:cxn modelId="{CB95CAE4-A187-4B7B-BBE6-D9540D6186CE}" type="presParOf" srcId="{26238A37-D571-44D3-ABD1-1F8865E5718F}" destId="{26B512B1-FA5B-4A3B-B19E-41B908A94C8D}" srcOrd="3" destOrd="0" presId="urn:microsoft.com/office/officeart/2005/8/layout/venn2"/>
    <dgm:cxn modelId="{0738EDD0-B8DA-4853-B128-CE480F8992EE}" type="presParOf" srcId="{26B512B1-FA5B-4A3B-B19E-41B908A94C8D}" destId="{48864BDC-3173-4565-9771-E793F128E1BC}" srcOrd="0" destOrd="0" presId="urn:microsoft.com/office/officeart/2005/8/layout/venn2"/>
    <dgm:cxn modelId="{90B65650-21C3-4F42-9F0B-FFC8A26F692B}" type="presParOf" srcId="{26B512B1-FA5B-4A3B-B19E-41B908A94C8D}" destId="{18D9DFCA-CE15-43C0-B82C-BA2B96E66597}" srcOrd="1" destOrd="0" presId="urn:microsoft.com/office/officeart/2005/8/layout/venn2"/>
    <dgm:cxn modelId="{A27DB0EF-8479-4D47-AB40-37C4B06B59F1}" type="presParOf" srcId="{26238A37-D571-44D3-ABD1-1F8865E5718F}" destId="{37F85117-2FCD-4F04-A248-ECD50D3392ED}" srcOrd="4" destOrd="0" presId="urn:microsoft.com/office/officeart/2005/8/layout/venn2"/>
    <dgm:cxn modelId="{D9D5C6F3-A812-4E55-B91A-A18B6F16697A}" type="presParOf" srcId="{37F85117-2FCD-4F04-A248-ECD50D3392ED}" destId="{C8665302-CDDE-4F39-A79E-05525EF1363A}" srcOrd="0" destOrd="0" presId="urn:microsoft.com/office/officeart/2005/8/layout/venn2"/>
    <dgm:cxn modelId="{B32BDB04-79B1-45B3-A1E1-CE7FACAFDAAF}" type="presParOf" srcId="{37F85117-2FCD-4F04-A248-ECD50D3392ED}" destId="{A309C400-1EB9-4EE5-8BDC-E87DCC51639A}" srcOrd="1" destOrd="0" presId="urn:microsoft.com/office/officeart/2005/8/layout/venn2"/>
    <dgm:cxn modelId="{8FCF3366-DA1D-4C4B-8A49-B811E869D573}" type="presParOf" srcId="{26238A37-D571-44D3-ABD1-1F8865E5718F}" destId="{A06C0BE1-3590-4096-9B9E-21208DDAF240}" srcOrd="5" destOrd="0" presId="urn:microsoft.com/office/officeart/2005/8/layout/venn2"/>
    <dgm:cxn modelId="{B7483A21-DFF4-4683-90DD-A582A356A37F}" type="presParOf" srcId="{A06C0BE1-3590-4096-9B9E-21208DDAF240}" destId="{6BCB752F-19F7-413D-AA07-3909B6380FF7}" srcOrd="0" destOrd="0" presId="urn:microsoft.com/office/officeart/2005/8/layout/venn2"/>
    <dgm:cxn modelId="{0EF3E199-6899-4740-9E78-5FB0528A39A3}" type="presParOf" srcId="{A06C0BE1-3590-4096-9B9E-21208DDAF240}" destId="{F8127818-64A9-4F3C-91A6-BABEDA0C3FF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0A6BBE4-C2BC-47BF-83FC-B3C3895C01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e-DE"/>
        </a:p>
      </dgm:t>
    </dgm:pt>
    <dgm:pt modelId="{B289ED6F-D92B-4EFA-AB0A-45AE79D7AB70}">
      <dgm:prSet phldrT="[Text]" custT="1"/>
      <dgm:spPr>
        <a:solidFill>
          <a:schemeClr val="bg2"/>
        </a:solidFill>
      </dgm:spPr>
      <dgm:t>
        <a:bodyPr/>
        <a:lstStyle/>
        <a:p>
          <a:r>
            <a:rPr lang="de-DE" sz="2000" dirty="0">
              <a:latin typeface="Arial" panose="020B0604020202020204" pitchFamily="34" charset="0"/>
              <a:cs typeface="Arial" panose="020B0604020202020204" pitchFamily="34" charset="0"/>
            </a:rPr>
            <a:t>Z2</a:t>
          </a:r>
        </a:p>
      </dgm:t>
    </dgm:pt>
    <dgm:pt modelId="{246956D2-CA66-4BDD-B418-AA2C239208C2}" type="parTrans" cxnId="{0298DF7E-C2BF-4946-9DF7-643B7C7502CE}">
      <dgm:prSet/>
      <dgm:spPr/>
      <dgm:t>
        <a:bodyPr/>
        <a:lstStyle/>
        <a:p>
          <a:endParaRPr lang="de-DE"/>
        </a:p>
      </dgm:t>
    </dgm:pt>
    <dgm:pt modelId="{F7963314-900D-4A61-A29E-3A5AE104701B}" type="sibTrans" cxnId="{0298DF7E-C2BF-4946-9DF7-643B7C7502CE}">
      <dgm:prSet/>
      <dgm:spPr/>
      <dgm:t>
        <a:bodyPr/>
        <a:lstStyle/>
        <a:p>
          <a:endParaRPr lang="de-DE"/>
        </a:p>
      </dgm:t>
    </dgm:pt>
    <dgm:pt modelId="{A8C0282B-30A5-4669-9497-5492DE448E69}">
      <dgm:prSet phldrT="[Text]" custT="1"/>
      <dgm:spPr>
        <a:solidFill>
          <a:schemeClr val="bg2"/>
        </a:solidFill>
      </dgm:spPr>
      <dgm:t>
        <a:bodyPr/>
        <a:lstStyle/>
        <a:p>
          <a:r>
            <a:rPr lang="de-DE" sz="1800" dirty="0">
              <a:latin typeface="Arial" panose="020B0604020202020204" pitchFamily="34" charset="0"/>
              <a:cs typeface="Arial" panose="020B0604020202020204" pitchFamily="34" charset="0"/>
            </a:rPr>
            <a:t>Z1</a:t>
          </a:r>
        </a:p>
      </dgm:t>
    </dgm:pt>
    <dgm:pt modelId="{720AEEF1-015E-4D0C-900D-29560DAD1023}" type="parTrans" cxnId="{079A019D-8BAF-451C-B5A2-F79624A3580A}">
      <dgm:prSet/>
      <dgm:spPr/>
      <dgm:t>
        <a:bodyPr/>
        <a:lstStyle/>
        <a:p>
          <a:endParaRPr lang="de-DE"/>
        </a:p>
      </dgm:t>
    </dgm:pt>
    <dgm:pt modelId="{DEBD03D8-C604-4630-AE36-E13DFCFD781D}" type="sibTrans" cxnId="{079A019D-8BAF-451C-B5A2-F79624A3580A}">
      <dgm:prSet/>
      <dgm:spPr/>
      <dgm:t>
        <a:bodyPr/>
        <a:lstStyle/>
        <a:p>
          <a:endParaRPr lang="de-DE"/>
        </a:p>
      </dgm:t>
    </dgm:pt>
    <dgm:pt modelId="{AD8E9423-0428-4BD7-9494-93169C4ECDC3}">
      <dgm:prSet phldrT="[Text]" custT="1"/>
      <dgm:spPr>
        <a:solidFill>
          <a:srgbClr val="00B0F0"/>
        </a:solidFill>
      </dgm:spPr>
      <dgm:t>
        <a:bodyPr/>
        <a:lstStyle/>
        <a:p>
          <a:r>
            <a:rPr lang="de-DE" sz="2000" dirty="0">
              <a:solidFill>
                <a:schemeClr val="bg2"/>
              </a:solidFill>
              <a:latin typeface="Arial Black" panose="020B0A04020102020204" pitchFamily="34" charset="0"/>
            </a:rPr>
            <a:t>Y2</a:t>
          </a:r>
        </a:p>
      </dgm:t>
    </dgm:pt>
    <dgm:pt modelId="{9059C6D0-BE96-409D-A11F-B072D04B62DF}" type="parTrans" cxnId="{A88202EA-F9BA-4426-B46C-42DBFBFC3ED1}">
      <dgm:prSet/>
      <dgm:spPr/>
      <dgm:t>
        <a:bodyPr/>
        <a:lstStyle/>
        <a:p>
          <a:endParaRPr lang="de-DE"/>
        </a:p>
      </dgm:t>
    </dgm:pt>
    <dgm:pt modelId="{5989220D-EFC4-4614-8CAB-616B84D20378}" type="sibTrans" cxnId="{A88202EA-F9BA-4426-B46C-42DBFBFC3ED1}">
      <dgm:prSet/>
      <dgm:spPr/>
      <dgm:t>
        <a:bodyPr/>
        <a:lstStyle/>
        <a:p>
          <a:endParaRPr lang="de-DE"/>
        </a:p>
      </dgm:t>
    </dgm:pt>
    <dgm:pt modelId="{3A55DBAD-D93F-439F-9EDF-FD89DF0F1C66}">
      <dgm:prSet phldrT="[Text]" custT="1"/>
      <dgm:spPr>
        <a:solidFill>
          <a:srgbClr val="9DEAF9"/>
        </a:solidFill>
      </dgm:spPr>
      <dgm:t>
        <a:bodyPr/>
        <a:lstStyle/>
        <a:p>
          <a:r>
            <a:rPr lang="de-DE" sz="2000" dirty="0">
              <a:solidFill>
                <a:schemeClr val="tx1"/>
              </a:solidFill>
              <a:latin typeface="Arial Black" panose="020B0A04020102020204" pitchFamily="34" charset="0"/>
            </a:rPr>
            <a:t>Y1</a:t>
          </a:r>
        </a:p>
      </dgm:t>
    </dgm:pt>
    <dgm:pt modelId="{421DF01B-A499-4F64-AB26-66BD1B8C9395}" type="parTrans" cxnId="{7A5CFAA5-42EE-4214-8929-E20C378F36E5}">
      <dgm:prSet/>
      <dgm:spPr/>
      <dgm:t>
        <a:bodyPr/>
        <a:lstStyle/>
        <a:p>
          <a:endParaRPr lang="de-DE"/>
        </a:p>
      </dgm:t>
    </dgm:pt>
    <dgm:pt modelId="{DDFC9D95-C052-4B7D-B17E-71B3B4E80946}" type="sibTrans" cxnId="{7A5CFAA5-42EE-4214-8929-E20C378F36E5}">
      <dgm:prSet/>
      <dgm:spPr/>
      <dgm:t>
        <a:bodyPr/>
        <a:lstStyle/>
        <a:p>
          <a:endParaRPr lang="de-DE"/>
        </a:p>
      </dgm:t>
    </dgm:pt>
    <dgm:pt modelId="{51D52133-C7A9-4B72-AF3C-B736E61C95B8}">
      <dgm:prSet phldrT="[Text]" custT="1"/>
      <dgm:spPr>
        <a:solidFill>
          <a:schemeClr val="bg2"/>
        </a:solidFill>
      </dgm:spPr>
      <dgm:t>
        <a:bodyPr/>
        <a:lstStyle/>
        <a:p>
          <a:r>
            <a:rPr lang="de-DE" sz="2000" dirty="0">
              <a:latin typeface="Arial Black" panose="020B0A04020102020204" pitchFamily="34" charset="0"/>
            </a:rPr>
            <a:t>X1</a:t>
          </a:r>
        </a:p>
      </dgm:t>
    </dgm:pt>
    <dgm:pt modelId="{06FFCCA1-BF05-453D-B89E-E8664780C502}" type="parTrans" cxnId="{9B06C369-3F4B-4698-8836-EDF4C3E63250}">
      <dgm:prSet/>
      <dgm:spPr/>
      <dgm:t>
        <a:bodyPr/>
        <a:lstStyle/>
        <a:p>
          <a:endParaRPr lang="de-DE"/>
        </a:p>
      </dgm:t>
    </dgm:pt>
    <dgm:pt modelId="{9653E7A7-BEBC-4CC8-98C3-E8647887CCBA}" type="sibTrans" cxnId="{9B06C369-3F4B-4698-8836-EDF4C3E63250}">
      <dgm:prSet/>
      <dgm:spPr/>
      <dgm:t>
        <a:bodyPr/>
        <a:lstStyle/>
        <a:p>
          <a:endParaRPr lang="de-DE"/>
        </a:p>
      </dgm:t>
    </dgm:pt>
    <dgm:pt modelId="{47AB7188-0F3B-4DB8-B73E-59375ADE1F87}">
      <dgm:prSet phldrT="[Text]" custT="1"/>
      <dgm:spPr>
        <a:solidFill>
          <a:schemeClr val="bg2"/>
        </a:solidFill>
      </dgm:spPr>
      <dgm:t>
        <a:bodyPr/>
        <a:lstStyle/>
        <a:p>
          <a:r>
            <a:rPr lang="de-DE" sz="2000" dirty="0">
              <a:latin typeface="Arial Black" panose="020B0A04020102020204" pitchFamily="34" charset="0"/>
            </a:rPr>
            <a:t>X2</a:t>
          </a:r>
        </a:p>
      </dgm:t>
    </dgm:pt>
    <dgm:pt modelId="{2EB9FD50-67C5-49D1-8034-778F4B627489}" type="parTrans" cxnId="{D39F2B8C-4C9C-4963-BB93-4E19C96CFC7F}">
      <dgm:prSet/>
      <dgm:spPr/>
      <dgm:t>
        <a:bodyPr/>
        <a:lstStyle/>
        <a:p>
          <a:endParaRPr lang="de-DE"/>
        </a:p>
      </dgm:t>
    </dgm:pt>
    <dgm:pt modelId="{EB10DB39-CAA4-45C8-99DC-A249654DAB08}" type="sibTrans" cxnId="{D39F2B8C-4C9C-4963-BB93-4E19C96CFC7F}">
      <dgm:prSet/>
      <dgm:spPr/>
      <dgm:t>
        <a:bodyPr/>
        <a:lstStyle/>
        <a:p>
          <a:endParaRPr lang="de-DE"/>
        </a:p>
      </dgm:t>
    </dgm:pt>
    <dgm:pt modelId="{26238A37-D571-44D3-ABD1-1F8865E5718F}" type="pres">
      <dgm:prSet presAssocID="{60A6BBE4-C2BC-47BF-83FC-B3C3895C01BD}" presName="Name0" presStyleCnt="0">
        <dgm:presLayoutVars>
          <dgm:chMax val="7"/>
          <dgm:resizeHandles val="exact"/>
        </dgm:presLayoutVars>
      </dgm:prSet>
      <dgm:spPr/>
      <dgm:t>
        <a:bodyPr/>
        <a:lstStyle/>
        <a:p>
          <a:endParaRPr lang="de-DE"/>
        </a:p>
      </dgm:t>
    </dgm:pt>
    <dgm:pt modelId="{4579138E-11C5-4605-B970-6E6E3B3EF365}" type="pres">
      <dgm:prSet presAssocID="{60A6BBE4-C2BC-47BF-83FC-B3C3895C01BD}" presName="comp1" presStyleCnt="0"/>
      <dgm:spPr/>
    </dgm:pt>
    <dgm:pt modelId="{FF64E6DA-3185-4A4C-9882-286FC228DCFC}" type="pres">
      <dgm:prSet presAssocID="{60A6BBE4-C2BC-47BF-83FC-B3C3895C01BD}" presName="circle1" presStyleLbl="node1" presStyleIdx="0" presStyleCnt="6"/>
      <dgm:spPr/>
      <dgm:t>
        <a:bodyPr/>
        <a:lstStyle/>
        <a:p>
          <a:endParaRPr lang="de-DE"/>
        </a:p>
      </dgm:t>
    </dgm:pt>
    <dgm:pt modelId="{92C72040-DD88-4509-8216-D206ECF80384}" type="pres">
      <dgm:prSet presAssocID="{60A6BBE4-C2BC-47BF-83FC-B3C3895C01BD}" presName="c1text" presStyleLbl="node1" presStyleIdx="0" presStyleCnt="6">
        <dgm:presLayoutVars>
          <dgm:bulletEnabled val="1"/>
        </dgm:presLayoutVars>
      </dgm:prSet>
      <dgm:spPr/>
      <dgm:t>
        <a:bodyPr/>
        <a:lstStyle/>
        <a:p>
          <a:endParaRPr lang="de-DE"/>
        </a:p>
      </dgm:t>
    </dgm:pt>
    <dgm:pt modelId="{ED67B52E-92A0-4507-BC8E-D5D607ED14C3}" type="pres">
      <dgm:prSet presAssocID="{60A6BBE4-C2BC-47BF-83FC-B3C3895C01BD}" presName="comp2" presStyleCnt="0"/>
      <dgm:spPr/>
    </dgm:pt>
    <dgm:pt modelId="{31D7F3C6-77ED-4DBC-9BAD-6E484AB39DE4}" type="pres">
      <dgm:prSet presAssocID="{60A6BBE4-C2BC-47BF-83FC-B3C3895C01BD}" presName="circle2" presStyleLbl="node1" presStyleIdx="1" presStyleCnt="6"/>
      <dgm:spPr/>
      <dgm:t>
        <a:bodyPr/>
        <a:lstStyle/>
        <a:p>
          <a:endParaRPr lang="de-DE"/>
        </a:p>
      </dgm:t>
    </dgm:pt>
    <dgm:pt modelId="{AC4A1FAC-8B7B-4F75-8500-307C56CBC653}" type="pres">
      <dgm:prSet presAssocID="{60A6BBE4-C2BC-47BF-83FC-B3C3895C01BD}" presName="c2text" presStyleLbl="node1" presStyleIdx="1" presStyleCnt="6">
        <dgm:presLayoutVars>
          <dgm:bulletEnabled val="1"/>
        </dgm:presLayoutVars>
      </dgm:prSet>
      <dgm:spPr/>
      <dgm:t>
        <a:bodyPr/>
        <a:lstStyle/>
        <a:p>
          <a:endParaRPr lang="de-DE"/>
        </a:p>
      </dgm:t>
    </dgm:pt>
    <dgm:pt modelId="{BE8DEE28-006C-4842-B0E1-ED59C16E3AB4}" type="pres">
      <dgm:prSet presAssocID="{60A6BBE4-C2BC-47BF-83FC-B3C3895C01BD}" presName="comp3" presStyleCnt="0"/>
      <dgm:spPr/>
    </dgm:pt>
    <dgm:pt modelId="{8B02D790-0D39-4DF4-BB19-9232FFD7D958}" type="pres">
      <dgm:prSet presAssocID="{60A6BBE4-C2BC-47BF-83FC-B3C3895C01BD}" presName="circle3" presStyleLbl="node1" presStyleIdx="2" presStyleCnt="6"/>
      <dgm:spPr/>
      <dgm:t>
        <a:bodyPr/>
        <a:lstStyle/>
        <a:p>
          <a:endParaRPr lang="de-DE"/>
        </a:p>
      </dgm:t>
    </dgm:pt>
    <dgm:pt modelId="{B3B6531E-8DEF-405C-A117-2B769318E612}" type="pres">
      <dgm:prSet presAssocID="{60A6BBE4-C2BC-47BF-83FC-B3C3895C01BD}" presName="c3text" presStyleLbl="node1" presStyleIdx="2" presStyleCnt="6">
        <dgm:presLayoutVars>
          <dgm:bulletEnabled val="1"/>
        </dgm:presLayoutVars>
      </dgm:prSet>
      <dgm:spPr/>
      <dgm:t>
        <a:bodyPr/>
        <a:lstStyle/>
        <a:p>
          <a:endParaRPr lang="de-DE"/>
        </a:p>
      </dgm:t>
    </dgm:pt>
    <dgm:pt modelId="{26B512B1-FA5B-4A3B-B19E-41B908A94C8D}" type="pres">
      <dgm:prSet presAssocID="{60A6BBE4-C2BC-47BF-83FC-B3C3895C01BD}" presName="comp4" presStyleCnt="0"/>
      <dgm:spPr/>
    </dgm:pt>
    <dgm:pt modelId="{48864BDC-3173-4565-9771-E793F128E1BC}" type="pres">
      <dgm:prSet presAssocID="{60A6BBE4-C2BC-47BF-83FC-B3C3895C01BD}" presName="circle4" presStyleLbl="node1" presStyleIdx="3" presStyleCnt="6" custLinFactNeighborX="-809" custLinFactNeighborY="745"/>
      <dgm:spPr/>
      <dgm:t>
        <a:bodyPr/>
        <a:lstStyle/>
        <a:p>
          <a:endParaRPr lang="de-DE"/>
        </a:p>
      </dgm:t>
    </dgm:pt>
    <dgm:pt modelId="{18D9DFCA-CE15-43C0-B82C-BA2B96E66597}" type="pres">
      <dgm:prSet presAssocID="{60A6BBE4-C2BC-47BF-83FC-B3C3895C01BD}" presName="c4text" presStyleLbl="node1" presStyleIdx="3" presStyleCnt="6">
        <dgm:presLayoutVars>
          <dgm:bulletEnabled val="1"/>
        </dgm:presLayoutVars>
      </dgm:prSet>
      <dgm:spPr/>
      <dgm:t>
        <a:bodyPr/>
        <a:lstStyle/>
        <a:p>
          <a:endParaRPr lang="de-DE"/>
        </a:p>
      </dgm:t>
    </dgm:pt>
    <dgm:pt modelId="{37F85117-2FCD-4F04-A248-ECD50D3392ED}" type="pres">
      <dgm:prSet presAssocID="{60A6BBE4-C2BC-47BF-83FC-B3C3895C01BD}" presName="comp5" presStyleCnt="0"/>
      <dgm:spPr/>
    </dgm:pt>
    <dgm:pt modelId="{C8665302-CDDE-4F39-A79E-05525EF1363A}" type="pres">
      <dgm:prSet presAssocID="{60A6BBE4-C2BC-47BF-83FC-B3C3895C01BD}" presName="circle5" presStyleLbl="node1" presStyleIdx="4" presStyleCnt="6" custLinFactNeighborX="1178" custLinFactNeighborY="2444"/>
      <dgm:spPr/>
      <dgm:t>
        <a:bodyPr/>
        <a:lstStyle/>
        <a:p>
          <a:endParaRPr lang="de-DE"/>
        </a:p>
      </dgm:t>
    </dgm:pt>
    <dgm:pt modelId="{A309C400-1EB9-4EE5-8BDC-E87DCC51639A}" type="pres">
      <dgm:prSet presAssocID="{60A6BBE4-C2BC-47BF-83FC-B3C3895C01BD}" presName="c5text" presStyleLbl="node1" presStyleIdx="4" presStyleCnt="6">
        <dgm:presLayoutVars>
          <dgm:bulletEnabled val="1"/>
        </dgm:presLayoutVars>
      </dgm:prSet>
      <dgm:spPr/>
      <dgm:t>
        <a:bodyPr/>
        <a:lstStyle/>
        <a:p>
          <a:endParaRPr lang="de-DE"/>
        </a:p>
      </dgm:t>
    </dgm:pt>
    <dgm:pt modelId="{A06C0BE1-3590-4096-9B9E-21208DDAF240}" type="pres">
      <dgm:prSet presAssocID="{60A6BBE4-C2BC-47BF-83FC-B3C3895C01BD}" presName="comp6" presStyleCnt="0"/>
      <dgm:spPr/>
    </dgm:pt>
    <dgm:pt modelId="{6BCB752F-19F7-413D-AA07-3909B6380FF7}" type="pres">
      <dgm:prSet presAssocID="{60A6BBE4-C2BC-47BF-83FC-B3C3895C01BD}" presName="circle6" presStyleLbl="node1" presStyleIdx="5" presStyleCnt="6"/>
      <dgm:spPr/>
      <dgm:t>
        <a:bodyPr/>
        <a:lstStyle/>
        <a:p>
          <a:endParaRPr lang="de-DE"/>
        </a:p>
      </dgm:t>
    </dgm:pt>
    <dgm:pt modelId="{F8127818-64A9-4F3C-91A6-BABEDA0C3FFA}" type="pres">
      <dgm:prSet presAssocID="{60A6BBE4-C2BC-47BF-83FC-B3C3895C01BD}" presName="c6text" presStyleLbl="node1" presStyleIdx="5" presStyleCnt="6">
        <dgm:presLayoutVars>
          <dgm:bulletEnabled val="1"/>
        </dgm:presLayoutVars>
      </dgm:prSet>
      <dgm:spPr/>
      <dgm:t>
        <a:bodyPr/>
        <a:lstStyle/>
        <a:p>
          <a:endParaRPr lang="de-DE"/>
        </a:p>
      </dgm:t>
    </dgm:pt>
  </dgm:ptLst>
  <dgm:cxnLst>
    <dgm:cxn modelId="{D1682CB9-03DF-4A91-9477-8AFBE5A3D26C}" type="presOf" srcId="{51D52133-C7A9-4B72-AF3C-B736E61C95B8}" destId="{6BCB752F-19F7-413D-AA07-3909B6380FF7}" srcOrd="0" destOrd="0" presId="urn:microsoft.com/office/officeart/2005/8/layout/venn2"/>
    <dgm:cxn modelId="{AAB675DF-5BB8-4F2B-9787-87B92A667695}" type="presOf" srcId="{3A55DBAD-D93F-439F-9EDF-FD89DF0F1C66}" destId="{18D9DFCA-CE15-43C0-B82C-BA2B96E66597}" srcOrd="1" destOrd="0" presId="urn:microsoft.com/office/officeart/2005/8/layout/venn2"/>
    <dgm:cxn modelId="{7A5CFAA5-42EE-4214-8929-E20C378F36E5}" srcId="{60A6BBE4-C2BC-47BF-83FC-B3C3895C01BD}" destId="{3A55DBAD-D93F-439F-9EDF-FD89DF0F1C66}" srcOrd="3" destOrd="0" parTransId="{421DF01B-A499-4F64-AB26-66BD1B8C9395}" sibTransId="{DDFC9D95-C052-4B7D-B17E-71B3B4E80946}"/>
    <dgm:cxn modelId="{9B06C369-3F4B-4698-8836-EDF4C3E63250}" srcId="{60A6BBE4-C2BC-47BF-83FC-B3C3895C01BD}" destId="{51D52133-C7A9-4B72-AF3C-B736E61C95B8}" srcOrd="5" destOrd="0" parTransId="{06FFCCA1-BF05-453D-B89E-E8664780C502}" sibTransId="{9653E7A7-BEBC-4CC8-98C3-E8647887CCBA}"/>
    <dgm:cxn modelId="{F973CF91-FBAA-48E6-8ECB-9DB4601F0077}" type="presOf" srcId="{47AB7188-0F3B-4DB8-B73E-59375ADE1F87}" destId="{C8665302-CDDE-4F39-A79E-05525EF1363A}" srcOrd="0" destOrd="0" presId="urn:microsoft.com/office/officeart/2005/8/layout/venn2"/>
    <dgm:cxn modelId="{A88202EA-F9BA-4426-B46C-42DBFBFC3ED1}" srcId="{60A6BBE4-C2BC-47BF-83FC-B3C3895C01BD}" destId="{AD8E9423-0428-4BD7-9494-93169C4ECDC3}" srcOrd="2" destOrd="0" parTransId="{9059C6D0-BE96-409D-A11F-B072D04B62DF}" sibTransId="{5989220D-EFC4-4614-8CAB-616B84D20378}"/>
    <dgm:cxn modelId="{C054B9F7-6D0F-4DE1-B37B-09C470AB01C9}" type="presOf" srcId="{B289ED6F-D92B-4EFA-AB0A-45AE79D7AB70}" destId="{92C72040-DD88-4509-8216-D206ECF80384}" srcOrd="1" destOrd="0" presId="urn:microsoft.com/office/officeart/2005/8/layout/venn2"/>
    <dgm:cxn modelId="{DCB98E47-BC4B-436F-901F-86F16B4C656C}" type="presOf" srcId="{51D52133-C7A9-4B72-AF3C-B736E61C95B8}" destId="{F8127818-64A9-4F3C-91A6-BABEDA0C3FFA}" srcOrd="1" destOrd="0" presId="urn:microsoft.com/office/officeart/2005/8/layout/venn2"/>
    <dgm:cxn modelId="{0298DF7E-C2BF-4946-9DF7-643B7C7502CE}" srcId="{60A6BBE4-C2BC-47BF-83FC-B3C3895C01BD}" destId="{B289ED6F-D92B-4EFA-AB0A-45AE79D7AB70}" srcOrd="0" destOrd="0" parTransId="{246956D2-CA66-4BDD-B418-AA2C239208C2}" sibTransId="{F7963314-900D-4A61-A29E-3A5AE104701B}"/>
    <dgm:cxn modelId="{56D7F19B-F937-40CC-B4FF-C6D5CFEE3CA6}" type="presOf" srcId="{A8C0282B-30A5-4669-9497-5492DE448E69}" destId="{AC4A1FAC-8B7B-4F75-8500-307C56CBC653}" srcOrd="1" destOrd="0" presId="urn:microsoft.com/office/officeart/2005/8/layout/venn2"/>
    <dgm:cxn modelId="{079A019D-8BAF-451C-B5A2-F79624A3580A}" srcId="{60A6BBE4-C2BC-47BF-83FC-B3C3895C01BD}" destId="{A8C0282B-30A5-4669-9497-5492DE448E69}" srcOrd="1" destOrd="0" parTransId="{720AEEF1-015E-4D0C-900D-29560DAD1023}" sibTransId="{DEBD03D8-C604-4630-AE36-E13DFCFD781D}"/>
    <dgm:cxn modelId="{E1977A32-33BD-43AA-BD1C-63399D9A5084}" type="presOf" srcId="{AD8E9423-0428-4BD7-9494-93169C4ECDC3}" destId="{8B02D790-0D39-4DF4-BB19-9232FFD7D958}" srcOrd="0" destOrd="0" presId="urn:microsoft.com/office/officeart/2005/8/layout/venn2"/>
    <dgm:cxn modelId="{EE677579-B42F-4592-8B2F-4FE8FAE85014}" type="presOf" srcId="{B289ED6F-D92B-4EFA-AB0A-45AE79D7AB70}" destId="{FF64E6DA-3185-4A4C-9882-286FC228DCFC}" srcOrd="0" destOrd="0" presId="urn:microsoft.com/office/officeart/2005/8/layout/venn2"/>
    <dgm:cxn modelId="{3E296F99-3C7B-475A-806A-4A31092816C9}" type="presOf" srcId="{A8C0282B-30A5-4669-9497-5492DE448E69}" destId="{31D7F3C6-77ED-4DBC-9BAD-6E484AB39DE4}" srcOrd="0" destOrd="0" presId="urn:microsoft.com/office/officeart/2005/8/layout/venn2"/>
    <dgm:cxn modelId="{D39F2B8C-4C9C-4963-BB93-4E19C96CFC7F}" srcId="{60A6BBE4-C2BC-47BF-83FC-B3C3895C01BD}" destId="{47AB7188-0F3B-4DB8-B73E-59375ADE1F87}" srcOrd="4" destOrd="0" parTransId="{2EB9FD50-67C5-49D1-8034-778F4B627489}" sibTransId="{EB10DB39-CAA4-45C8-99DC-A249654DAB08}"/>
    <dgm:cxn modelId="{82F2003F-7BB0-48B7-862B-10FB902BFFCA}" type="presOf" srcId="{AD8E9423-0428-4BD7-9494-93169C4ECDC3}" destId="{B3B6531E-8DEF-405C-A117-2B769318E612}" srcOrd="1" destOrd="0" presId="urn:microsoft.com/office/officeart/2005/8/layout/venn2"/>
    <dgm:cxn modelId="{2B4A8A90-7CC6-4898-8FD0-96E6DBE9EB73}" type="presOf" srcId="{60A6BBE4-C2BC-47BF-83FC-B3C3895C01BD}" destId="{26238A37-D571-44D3-ABD1-1F8865E5718F}" srcOrd="0" destOrd="0" presId="urn:microsoft.com/office/officeart/2005/8/layout/venn2"/>
    <dgm:cxn modelId="{992CE985-50BE-437B-94A0-63E485DAD534}" type="presOf" srcId="{3A55DBAD-D93F-439F-9EDF-FD89DF0F1C66}" destId="{48864BDC-3173-4565-9771-E793F128E1BC}" srcOrd="0" destOrd="0" presId="urn:microsoft.com/office/officeart/2005/8/layout/venn2"/>
    <dgm:cxn modelId="{5E1E5396-2179-45BB-B0FA-BC2A729D5FDB}" type="presOf" srcId="{47AB7188-0F3B-4DB8-B73E-59375ADE1F87}" destId="{A309C400-1EB9-4EE5-8BDC-E87DCC51639A}" srcOrd="1" destOrd="0" presId="urn:microsoft.com/office/officeart/2005/8/layout/venn2"/>
    <dgm:cxn modelId="{154F4435-7A11-4E95-8FA4-9C4E03461B8E}" type="presParOf" srcId="{26238A37-D571-44D3-ABD1-1F8865E5718F}" destId="{4579138E-11C5-4605-B970-6E6E3B3EF365}" srcOrd="0" destOrd="0" presId="urn:microsoft.com/office/officeart/2005/8/layout/venn2"/>
    <dgm:cxn modelId="{19774B5C-720F-4E55-8340-4E6608975418}" type="presParOf" srcId="{4579138E-11C5-4605-B970-6E6E3B3EF365}" destId="{FF64E6DA-3185-4A4C-9882-286FC228DCFC}" srcOrd="0" destOrd="0" presId="urn:microsoft.com/office/officeart/2005/8/layout/venn2"/>
    <dgm:cxn modelId="{0A9298C7-078B-4491-AC35-51104D9A80A0}" type="presParOf" srcId="{4579138E-11C5-4605-B970-6E6E3B3EF365}" destId="{92C72040-DD88-4509-8216-D206ECF80384}" srcOrd="1" destOrd="0" presId="urn:microsoft.com/office/officeart/2005/8/layout/venn2"/>
    <dgm:cxn modelId="{EC3B1D01-92DB-4DA5-91C2-9797EDB8BA0F}" type="presParOf" srcId="{26238A37-D571-44D3-ABD1-1F8865E5718F}" destId="{ED67B52E-92A0-4507-BC8E-D5D607ED14C3}" srcOrd="1" destOrd="0" presId="urn:microsoft.com/office/officeart/2005/8/layout/venn2"/>
    <dgm:cxn modelId="{CAD0E32F-E0B2-4A2A-BAC7-AC75B7214BC7}" type="presParOf" srcId="{ED67B52E-92A0-4507-BC8E-D5D607ED14C3}" destId="{31D7F3C6-77ED-4DBC-9BAD-6E484AB39DE4}" srcOrd="0" destOrd="0" presId="urn:microsoft.com/office/officeart/2005/8/layout/venn2"/>
    <dgm:cxn modelId="{05685D02-4DAC-4419-92C5-A9B066CC7C0B}" type="presParOf" srcId="{ED67B52E-92A0-4507-BC8E-D5D607ED14C3}" destId="{AC4A1FAC-8B7B-4F75-8500-307C56CBC653}" srcOrd="1" destOrd="0" presId="urn:microsoft.com/office/officeart/2005/8/layout/venn2"/>
    <dgm:cxn modelId="{375E307E-EE85-444E-830E-BE5E9D09CCEA}" type="presParOf" srcId="{26238A37-D571-44D3-ABD1-1F8865E5718F}" destId="{BE8DEE28-006C-4842-B0E1-ED59C16E3AB4}" srcOrd="2" destOrd="0" presId="urn:microsoft.com/office/officeart/2005/8/layout/venn2"/>
    <dgm:cxn modelId="{D4AC4A9E-B3E2-4C6E-926B-383CA21FA095}" type="presParOf" srcId="{BE8DEE28-006C-4842-B0E1-ED59C16E3AB4}" destId="{8B02D790-0D39-4DF4-BB19-9232FFD7D958}" srcOrd="0" destOrd="0" presId="urn:microsoft.com/office/officeart/2005/8/layout/venn2"/>
    <dgm:cxn modelId="{9C544A2D-5A10-46F5-B641-C2B95EA47C4A}" type="presParOf" srcId="{BE8DEE28-006C-4842-B0E1-ED59C16E3AB4}" destId="{B3B6531E-8DEF-405C-A117-2B769318E612}" srcOrd="1" destOrd="0" presId="urn:microsoft.com/office/officeart/2005/8/layout/venn2"/>
    <dgm:cxn modelId="{CB95CAE4-A187-4B7B-BBE6-D9540D6186CE}" type="presParOf" srcId="{26238A37-D571-44D3-ABD1-1F8865E5718F}" destId="{26B512B1-FA5B-4A3B-B19E-41B908A94C8D}" srcOrd="3" destOrd="0" presId="urn:microsoft.com/office/officeart/2005/8/layout/venn2"/>
    <dgm:cxn modelId="{0738EDD0-B8DA-4853-B128-CE480F8992EE}" type="presParOf" srcId="{26B512B1-FA5B-4A3B-B19E-41B908A94C8D}" destId="{48864BDC-3173-4565-9771-E793F128E1BC}" srcOrd="0" destOrd="0" presId="urn:microsoft.com/office/officeart/2005/8/layout/venn2"/>
    <dgm:cxn modelId="{90B65650-21C3-4F42-9F0B-FFC8A26F692B}" type="presParOf" srcId="{26B512B1-FA5B-4A3B-B19E-41B908A94C8D}" destId="{18D9DFCA-CE15-43C0-B82C-BA2B96E66597}" srcOrd="1" destOrd="0" presId="urn:microsoft.com/office/officeart/2005/8/layout/venn2"/>
    <dgm:cxn modelId="{A27DB0EF-8479-4D47-AB40-37C4B06B59F1}" type="presParOf" srcId="{26238A37-D571-44D3-ABD1-1F8865E5718F}" destId="{37F85117-2FCD-4F04-A248-ECD50D3392ED}" srcOrd="4" destOrd="0" presId="urn:microsoft.com/office/officeart/2005/8/layout/venn2"/>
    <dgm:cxn modelId="{D9D5C6F3-A812-4E55-B91A-A18B6F16697A}" type="presParOf" srcId="{37F85117-2FCD-4F04-A248-ECD50D3392ED}" destId="{C8665302-CDDE-4F39-A79E-05525EF1363A}" srcOrd="0" destOrd="0" presId="urn:microsoft.com/office/officeart/2005/8/layout/venn2"/>
    <dgm:cxn modelId="{B32BDB04-79B1-45B3-A1E1-CE7FACAFDAAF}" type="presParOf" srcId="{37F85117-2FCD-4F04-A248-ECD50D3392ED}" destId="{A309C400-1EB9-4EE5-8BDC-E87DCC51639A}" srcOrd="1" destOrd="0" presId="urn:microsoft.com/office/officeart/2005/8/layout/venn2"/>
    <dgm:cxn modelId="{8FCF3366-DA1D-4C4B-8A49-B811E869D573}" type="presParOf" srcId="{26238A37-D571-44D3-ABD1-1F8865E5718F}" destId="{A06C0BE1-3590-4096-9B9E-21208DDAF240}" srcOrd="5" destOrd="0" presId="urn:microsoft.com/office/officeart/2005/8/layout/venn2"/>
    <dgm:cxn modelId="{B7483A21-DFF4-4683-90DD-A582A356A37F}" type="presParOf" srcId="{A06C0BE1-3590-4096-9B9E-21208DDAF240}" destId="{6BCB752F-19F7-413D-AA07-3909B6380FF7}" srcOrd="0" destOrd="0" presId="urn:microsoft.com/office/officeart/2005/8/layout/venn2"/>
    <dgm:cxn modelId="{0EF3E199-6899-4740-9E78-5FB0528A39A3}" type="presParOf" srcId="{A06C0BE1-3590-4096-9B9E-21208DDAF240}" destId="{F8127818-64A9-4F3C-91A6-BABEDA0C3FF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0A6BBE4-C2BC-47BF-83FC-B3C3895C01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e-DE"/>
        </a:p>
      </dgm:t>
    </dgm:pt>
    <dgm:pt modelId="{B289ED6F-D92B-4EFA-AB0A-45AE79D7AB70}">
      <dgm:prSet phldrT="[Text]" custT="1"/>
      <dgm:spPr>
        <a:solidFill>
          <a:srgbClr val="23A923"/>
        </a:solidFill>
      </dgm:spPr>
      <dgm:t>
        <a:bodyPr/>
        <a:lstStyle/>
        <a:p>
          <a:r>
            <a:rPr lang="de-DE" sz="2000" dirty="0">
              <a:solidFill>
                <a:schemeClr val="bg2"/>
              </a:solidFill>
              <a:latin typeface="Arial Black" panose="020B0A04020102020204" pitchFamily="34" charset="0"/>
              <a:cs typeface="Arial" panose="020B0604020202020204" pitchFamily="34" charset="0"/>
            </a:rPr>
            <a:t>Z2</a:t>
          </a:r>
        </a:p>
      </dgm:t>
    </dgm:pt>
    <dgm:pt modelId="{246956D2-CA66-4BDD-B418-AA2C239208C2}" type="parTrans" cxnId="{0298DF7E-C2BF-4946-9DF7-643B7C7502CE}">
      <dgm:prSet/>
      <dgm:spPr/>
      <dgm:t>
        <a:bodyPr/>
        <a:lstStyle/>
        <a:p>
          <a:endParaRPr lang="de-DE"/>
        </a:p>
      </dgm:t>
    </dgm:pt>
    <dgm:pt modelId="{F7963314-900D-4A61-A29E-3A5AE104701B}" type="sibTrans" cxnId="{0298DF7E-C2BF-4946-9DF7-643B7C7502CE}">
      <dgm:prSet/>
      <dgm:spPr/>
      <dgm:t>
        <a:bodyPr/>
        <a:lstStyle/>
        <a:p>
          <a:endParaRPr lang="de-DE"/>
        </a:p>
      </dgm:t>
    </dgm:pt>
    <dgm:pt modelId="{A8C0282B-30A5-4669-9497-5492DE448E69}">
      <dgm:prSet phldrT="[Text]" custT="1"/>
      <dgm:spPr>
        <a:solidFill>
          <a:srgbClr val="C5F3C5"/>
        </a:solidFill>
      </dgm:spPr>
      <dgm:t>
        <a:bodyPr/>
        <a:lstStyle/>
        <a:p>
          <a:r>
            <a:rPr lang="de-DE" sz="2000" dirty="0">
              <a:solidFill>
                <a:schemeClr val="bg2"/>
              </a:solidFill>
              <a:latin typeface="Arial Black" panose="020B0A04020102020204" pitchFamily="34" charset="0"/>
              <a:cs typeface="Arial" panose="020B0604020202020204" pitchFamily="34" charset="0"/>
            </a:rPr>
            <a:t>Z1</a:t>
          </a:r>
        </a:p>
      </dgm:t>
    </dgm:pt>
    <dgm:pt modelId="{720AEEF1-015E-4D0C-900D-29560DAD1023}" type="parTrans" cxnId="{079A019D-8BAF-451C-B5A2-F79624A3580A}">
      <dgm:prSet/>
      <dgm:spPr/>
      <dgm:t>
        <a:bodyPr/>
        <a:lstStyle/>
        <a:p>
          <a:endParaRPr lang="de-DE"/>
        </a:p>
      </dgm:t>
    </dgm:pt>
    <dgm:pt modelId="{DEBD03D8-C604-4630-AE36-E13DFCFD781D}" type="sibTrans" cxnId="{079A019D-8BAF-451C-B5A2-F79624A3580A}">
      <dgm:prSet/>
      <dgm:spPr/>
      <dgm:t>
        <a:bodyPr/>
        <a:lstStyle/>
        <a:p>
          <a:endParaRPr lang="de-DE"/>
        </a:p>
      </dgm:t>
    </dgm:pt>
    <dgm:pt modelId="{AD8E9423-0428-4BD7-9494-93169C4ECDC3}">
      <dgm:prSet phldrT="[Text]" custT="1"/>
      <dgm:spPr>
        <a:solidFill>
          <a:schemeClr val="bg2"/>
        </a:solidFill>
      </dgm:spPr>
      <dgm:t>
        <a:bodyPr/>
        <a:lstStyle/>
        <a:p>
          <a:r>
            <a:rPr lang="de-DE" sz="2000" dirty="0">
              <a:solidFill>
                <a:schemeClr val="bg2"/>
              </a:solidFill>
              <a:latin typeface="Arial Black" panose="020B0A04020102020204" pitchFamily="34" charset="0"/>
            </a:rPr>
            <a:t>Y2</a:t>
          </a:r>
        </a:p>
      </dgm:t>
    </dgm:pt>
    <dgm:pt modelId="{9059C6D0-BE96-409D-A11F-B072D04B62DF}" type="parTrans" cxnId="{A88202EA-F9BA-4426-B46C-42DBFBFC3ED1}">
      <dgm:prSet/>
      <dgm:spPr/>
      <dgm:t>
        <a:bodyPr/>
        <a:lstStyle/>
        <a:p>
          <a:endParaRPr lang="de-DE"/>
        </a:p>
      </dgm:t>
    </dgm:pt>
    <dgm:pt modelId="{5989220D-EFC4-4614-8CAB-616B84D20378}" type="sibTrans" cxnId="{A88202EA-F9BA-4426-B46C-42DBFBFC3ED1}">
      <dgm:prSet/>
      <dgm:spPr/>
      <dgm:t>
        <a:bodyPr/>
        <a:lstStyle/>
        <a:p>
          <a:endParaRPr lang="de-DE"/>
        </a:p>
      </dgm:t>
    </dgm:pt>
    <dgm:pt modelId="{3A55DBAD-D93F-439F-9EDF-FD89DF0F1C66}">
      <dgm:prSet phldrT="[Text]" custT="1"/>
      <dgm:spPr>
        <a:solidFill>
          <a:schemeClr val="bg2"/>
        </a:solidFill>
      </dgm:spPr>
      <dgm:t>
        <a:bodyPr/>
        <a:lstStyle/>
        <a:p>
          <a:r>
            <a:rPr lang="de-DE" sz="2000" dirty="0">
              <a:solidFill>
                <a:schemeClr val="bg2"/>
              </a:solidFill>
              <a:latin typeface="Arial Black" panose="020B0A04020102020204" pitchFamily="34" charset="0"/>
            </a:rPr>
            <a:t>Y1</a:t>
          </a:r>
        </a:p>
      </dgm:t>
    </dgm:pt>
    <dgm:pt modelId="{421DF01B-A499-4F64-AB26-66BD1B8C9395}" type="parTrans" cxnId="{7A5CFAA5-42EE-4214-8929-E20C378F36E5}">
      <dgm:prSet/>
      <dgm:spPr/>
      <dgm:t>
        <a:bodyPr/>
        <a:lstStyle/>
        <a:p>
          <a:endParaRPr lang="de-DE"/>
        </a:p>
      </dgm:t>
    </dgm:pt>
    <dgm:pt modelId="{DDFC9D95-C052-4B7D-B17E-71B3B4E80946}" type="sibTrans" cxnId="{7A5CFAA5-42EE-4214-8929-E20C378F36E5}">
      <dgm:prSet/>
      <dgm:spPr/>
      <dgm:t>
        <a:bodyPr/>
        <a:lstStyle/>
        <a:p>
          <a:endParaRPr lang="de-DE"/>
        </a:p>
      </dgm:t>
    </dgm:pt>
    <dgm:pt modelId="{51D52133-C7A9-4B72-AF3C-B736E61C95B8}">
      <dgm:prSet phldrT="[Text]" custT="1"/>
      <dgm:spPr>
        <a:solidFill>
          <a:schemeClr val="bg2"/>
        </a:solidFill>
      </dgm:spPr>
      <dgm:t>
        <a:bodyPr/>
        <a:lstStyle/>
        <a:p>
          <a:r>
            <a:rPr lang="de-DE" sz="2000" dirty="0">
              <a:latin typeface="Arial Black" panose="020B0A04020102020204" pitchFamily="34" charset="0"/>
            </a:rPr>
            <a:t>X1</a:t>
          </a:r>
        </a:p>
      </dgm:t>
    </dgm:pt>
    <dgm:pt modelId="{06FFCCA1-BF05-453D-B89E-E8664780C502}" type="parTrans" cxnId="{9B06C369-3F4B-4698-8836-EDF4C3E63250}">
      <dgm:prSet/>
      <dgm:spPr/>
      <dgm:t>
        <a:bodyPr/>
        <a:lstStyle/>
        <a:p>
          <a:endParaRPr lang="de-DE"/>
        </a:p>
      </dgm:t>
    </dgm:pt>
    <dgm:pt modelId="{9653E7A7-BEBC-4CC8-98C3-E8647887CCBA}" type="sibTrans" cxnId="{9B06C369-3F4B-4698-8836-EDF4C3E63250}">
      <dgm:prSet/>
      <dgm:spPr/>
      <dgm:t>
        <a:bodyPr/>
        <a:lstStyle/>
        <a:p>
          <a:endParaRPr lang="de-DE"/>
        </a:p>
      </dgm:t>
    </dgm:pt>
    <dgm:pt modelId="{47AB7188-0F3B-4DB8-B73E-59375ADE1F87}">
      <dgm:prSet phldrT="[Text]" custT="1"/>
      <dgm:spPr>
        <a:solidFill>
          <a:schemeClr val="bg2"/>
        </a:solidFill>
      </dgm:spPr>
      <dgm:t>
        <a:bodyPr/>
        <a:lstStyle/>
        <a:p>
          <a:r>
            <a:rPr lang="de-DE" sz="2000" dirty="0">
              <a:latin typeface="Arial Black" panose="020B0A04020102020204" pitchFamily="34" charset="0"/>
            </a:rPr>
            <a:t>X2</a:t>
          </a:r>
        </a:p>
      </dgm:t>
    </dgm:pt>
    <dgm:pt modelId="{2EB9FD50-67C5-49D1-8034-778F4B627489}" type="parTrans" cxnId="{D39F2B8C-4C9C-4963-BB93-4E19C96CFC7F}">
      <dgm:prSet/>
      <dgm:spPr/>
      <dgm:t>
        <a:bodyPr/>
        <a:lstStyle/>
        <a:p>
          <a:endParaRPr lang="de-DE"/>
        </a:p>
      </dgm:t>
    </dgm:pt>
    <dgm:pt modelId="{EB10DB39-CAA4-45C8-99DC-A249654DAB08}" type="sibTrans" cxnId="{D39F2B8C-4C9C-4963-BB93-4E19C96CFC7F}">
      <dgm:prSet/>
      <dgm:spPr/>
      <dgm:t>
        <a:bodyPr/>
        <a:lstStyle/>
        <a:p>
          <a:endParaRPr lang="de-DE"/>
        </a:p>
      </dgm:t>
    </dgm:pt>
    <dgm:pt modelId="{26238A37-D571-44D3-ABD1-1F8865E5718F}" type="pres">
      <dgm:prSet presAssocID="{60A6BBE4-C2BC-47BF-83FC-B3C3895C01BD}" presName="Name0" presStyleCnt="0">
        <dgm:presLayoutVars>
          <dgm:chMax val="7"/>
          <dgm:resizeHandles val="exact"/>
        </dgm:presLayoutVars>
      </dgm:prSet>
      <dgm:spPr/>
      <dgm:t>
        <a:bodyPr/>
        <a:lstStyle/>
        <a:p>
          <a:endParaRPr lang="de-DE"/>
        </a:p>
      </dgm:t>
    </dgm:pt>
    <dgm:pt modelId="{4579138E-11C5-4605-B970-6E6E3B3EF365}" type="pres">
      <dgm:prSet presAssocID="{60A6BBE4-C2BC-47BF-83FC-B3C3895C01BD}" presName="comp1" presStyleCnt="0"/>
      <dgm:spPr/>
    </dgm:pt>
    <dgm:pt modelId="{FF64E6DA-3185-4A4C-9882-286FC228DCFC}" type="pres">
      <dgm:prSet presAssocID="{60A6BBE4-C2BC-47BF-83FC-B3C3895C01BD}" presName="circle1" presStyleLbl="node1" presStyleIdx="0" presStyleCnt="6" custLinFactNeighborX="727" custLinFactNeighborY="255"/>
      <dgm:spPr/>
      <dgm:t>
        <a:bodyPr/>
        <a:lstStyle/>
        <a:p>
          <a:endParaRPr lang="de-DE"/>
        </a:p>
      </dgm:t>
    </dgm:pt>
    <dgm:pt modelId="{92C72040-DD88-4509-8216-D206ECF80384}" type="pres">
      <dgm:prSet presAssocID="{60A6BBE4-C2BC-47BF-83FC-B3C3895C01BD}" presName="c1text" presStyleLbl="node1" presStyleIdx="0" presStyleCnt="6">
        <dgm:presLayoutVars>
          <dgm:bulletEnabled val="1"/>
        </dgm:presLayoutVars>
      </dgm:prSet>
      <dgm:spPr/>
      <dgm:t>
        <a:bodyPr/>
        <a:lstStyle/>
        <a:p>
          <a:endParaRPr lang="de-DE"/>
        </a:p>
      </dgm:t>
    </dgm:pt>
    <dgm:pt modelId="{ED67B52E-92A0-4507-BC8E-D5D607ED14C3}" type="pres">
      <dgm:prSet presAssocID="{60A6BBE4-C2BC-47BF-83FC-B3C3895C01BD}" presName="comp2" presStyleCnt="0"/>
      <dgm:spPr/>
    </dgm:pt>
    <dgm:pt modelId="{31D7F3C6-77ED-4DBC-9BAD-6E484AB39DE4}" type="pres">
      <dgm:prSet presAssocID="{60A6BBE4-C2BC-47BF-83FC-B3C3895C01BD}" presName="circle2" presStyleLbl="node1" presStyleIdx="1" presStyleCnt="6"/>
      <dgm:spPr/>
      <dgm:t>
        <a:bodyPr/>
        <a:lstStyle/>
        <a:p>
          <a:endParaRPr lang="de-DE"/>
        </a:p>
      </dgm:t>
    </dgm:pt>
    <dgm:pt modelId="{AC4A1FAC-8B7B-4F75-8500-307C56CBC653}" type="pres">
      <dgm:prSet presAssocID="{60A6BBE4-C2BC-47BF-83FC-B3C3895C01BD}" presName="c2text" presStyleLbl="node1" presStyleIdx="1" presStyleCnt="6">
        <dgm:presLayoutVars>
          <dgm:bulletEnabled val="1"/>
        </dgm:presLayoutVars>
      </dgm:prSet>
      <dgm:spPr/>
      <dgm:t>
        <a:bodyPr/>
        <a:lstStyle/>
        <a:p>
          <a:endParaRPr lang="de-DE"/>
        </a:p>
      </dgm:t>
    </dgm:pt>
    <dgm:pt modelId="{BE8DEE28-006C-4842-B0E1-ED59C16E3AB4}" type="pres">
      <dgm:prSet presAssocID="{60A6BBE4-C2BC-47BF-83FC-B3C3895C01BD}" presName="comp3" presStyleCnt="0"/>
      <dgm:spPr/>
    </dgm:pt>
    <dgm:pt modelId="{8B02D790-0D39-4DF4-BB19-9232FFD7D958}" type="pres">
      <dgm:prSet presAssocID="{60A6BBE4-C2BC-47BF-83FC-B3C3895C01BD}" presName="circle3" presStyleLbl="node1" presStyleIdx="2" presStyleCnt="6"/>
      <dgm:spPr/>
      <dgm:t>
        <a:bodyPr/>
        <a:lstStyle/>
        <a:p>
          <a:endParaRPr lang="de-DE"/>
        </a:p>
      </dgm:t>
    </dgm:pt>
    <dgm:pt modelId="{B3B6531E-8DEF-405C-A117-2B769318E612}" type="pres">
      <dgm:prSet presAssocID="{60A6BBE4-C2BC-47BF-83FC-B3C3895C01BD}" presName="c3text" presStyleLbl="node1" presStyleIdx="2" presStyleCnt="6">
        <dgm:presLayoutVars>
          <dgm:bulletEnabled val="1"/>
        </dgm:presLayoutVars>
      </dgm:prSet>
      <dgm:spPr/>
      <dgm:t>
        <a:bodyPr/>
        <a:lstStyle/>
        <a:p>
          <a:endParaRPr lang="de-DE"/>
        </a:p>
      </dgm:t>
    </dgm:pt>
    <dgm:pt modelId="{26B512B1-FA5B-4A3B-B19E-41B908A94C8D}" type="pres">
      <dgm:prSet presAssocID="{60A6BBE4-C2BC-47BF-83FC-B3C3895C01BD}" presName="comp4" presStyleCnt="0"/>
      <dgm:spPr/>
    </dgm:pt>
    <dgm:pt modelId="{48864BDC-3173-4565-9771-E793F128E1BC}" type="pres">
      <dgm:prSet presAssocID="{60A6BBE4-C2BC-47BF-83FC-B3C3895C01BD}" presName="circle4" presStyleLbl="node1" presStyleIdx="3" presStyleCnt="6" custLinFactNeighborX="-809" custLinFactNeighborY="745"/>
      <dgm:spPr/>
      <dgm:t>
        <a:bodyPr/>
        <a:lstStyle/>
        <a:p>
          <a:endParaRPr lang="de-DE"/>
        </a:p>
      </dgm:t>
    </dgm:pt>
    <dgm:pt modelId="{18D9DFCA-CE15-43C0-B82C-BA2B96E66597}" type="pres">
      <dgm:prSet presAssocID="{60A6BBE4-C2BC-47BF-83FC-B3C3895C01BD}" presName="c4text" presStyleLbl="node1" presStyleIdx="3" presStyleCnt="6">
        <dgm:presLayoutVars>
          <dgm:bulletEnabled val="1"/>
        </dgm:presLayoutVars>
      </dgm:prSet>
      <dgm:spPr/>
      <dgm:t>
        <a:bodyPr/>
        <a:lstStyle/>
        <a:p>
          <a:endParaRPr lang="de-DE"/>
        </a:p>
      </dgm:t>
    </dgm:pt>
    <dgm:pt modelId="{37F85117-2FCD-4F04-A248-ECD50D3392ED}" type="pres">
      <dgm:prSet presAssocID="{60A6BBE4-C2BC-47BF-83FC-B3C3895C01BD}" presName="comp5" presStyleCnt="0"/>
      <dgm:spPr/>
    </dgm:pt>
    <dgm:pt modelId="{C8665302-CDDE-4F39-A79E-05525EF1363A}" type="pres">
      <dgm:prSet presAssocID="{60A6BBE4-C2BC-47BF-83FC-B3C3895C01BD}" presName="circle5" presStyleLbl="node1" presStyleIdx="4" presStyleCnt="6" custLinFactNeighborX="1178" custLinFactNeighborY="2444"/>
      <dgm:spPr/>
      <dgm:t>
        <a:bodyPr/>
        <a:lstStyle/>
        <a:p>
          <a:endParaRPr lang="de-DE"/>
        </a:p>
      </dgm:t>
    </dgm:pt>
    <dgm:pt modelId="{A309C400-1EB9-4EE5-8BDC-E87DCC51639A}" type="pres">
      <dgm:prSet presAssocID="{60A6BBE4-C2BC-47BF-83FC-B3C3895C01BD}" presName="c5text" presStyleLbl="node1" presStyleIdx="4" presStyleCnt="6">
        <dgm:presLayoutVars>
          <dgm:bulletEnabled val="1"/>
        </dgm:presLayoutVars>
      </dgm:prSet>
      <dgm:spPr/>
      <dgm:t>
        <a:bodyPr/>
        <a:lstStyle/>
        <a:p>
          <a:endParaRPr lang="de-DE"/>
        </a:p>
      </dgm:t>
    </dgm:pt>
    <dgm:pt modelId="{A06C0BE1-3590-4096-9B9E-21208DDAF240}" type="pres">
      <dgm:prSet presAssocID="{60A6BBE4-C2BC-47BF-83FC-B3C3895C01BD}" presName="comp6" presStyleCnt="0"/>
      <dgm:spPr/>
    </dgm:pt>
    <dgm:pt modelId="{6BCB752F-19F7-413D-AA07-3909B6380FF7}" type="pres">
      <dgm:prSet presAssocID="{60A6BBE4-C2BC-47BF-83FC-B3C3895C01BD}" presName="circle6" presStyleLbl="node1" presStyleIdx="5" presStyleCnt="6"/>
      <dgm:spPr/>
      <dgm:t>
        <a:bodyPr/>
        <a:lstStyle/>
        <a:p>
          <a:endParaRPr lang="de-DE"/>
        </a:p>
      </dgm:t>
    </dgm:pt>
    <dgm:pt modelId="{F8127818-64A9-4F3C-91A6-BABEDA0C3FFA}" type="pres">
      <dgm:prSet presAssocID="{60A6BBE4-C2BC-47BF-83FC-B3C3895C01BD}" presName="c6text" presStyleLbl="node1" presStyleIdx="5" presStyleCnt="6">
        <dgm:presLayoutVars>
          <dgm:bulletEnabled val="1"/>
        </dgm:presLayoutVars>
      </dgm:prSet>
      <dgm:spPr/>
      <dgm:t>
        <a:bodyPr/>
        <a:lstStyle/>
        <a:p>
          <a:endParaRPr lang="de-DE"/>
        </a:p>
      </dgm:t>
    </dgm:pt>
  </dgm:ptLst>
  <dgm:cxnLst>
    <dgm:cxn modelId="{D1682CB9-03DF-4A91-9477-8AFBE5A3D26C}" type="presOf" srcId="{51D52133-C7A9-4B72-AF3C-B736E61C95B8}" destId="{6BCB752F-19F7-413D-AA07-3909B6380FF7}" srcOrd="0" destOrd="0" presId="urn:microsoft.com/office/officeart/2005/8/layout/venn2"/>
    <dgm:cxn modelId="{AAB675DF-5BB8-4F2B-9787-87B92A667695}" type="presOf" srcId="{3A55DBAD-D93F-439F-9EDF-FD89DF0F1C66}" destId="{18D9DFCA-CE15-43C0-B82C-BA2B96E66597}" srcOrd="1" destOrd="0" presId="urn:microsoft.com/office/officeart/2005/8/layout/venn2"/>
    <dgm:cxn modelId="{7A5CFAA5-42EE-4214-8929-E20C378F36E5}" srcId="{60A6BBE4-C2BC-47BF-83FC-B3C3895C01BD}" destId="{3A55DBAD-D93F-439F-9EDF-FD89DF0F1C66}" srcOrd="3" destOrd="0" parTransId="{421DF01B-A499-4F64-AB26-66BD1B8C9395}" sibTransId="{DDFC9D95-C052-4B7D-B17E-71B3B4E80946}"/>
    <dgm:cxn modelId="{9B06C369-3F4B-4698-8836-EDF4C3E63250}" srcId="{60A6BBE4-C2BC-47BF-83FC-B3C3895C01BD}" destId="{51D52133-C7A9-4B72-AF3C-B736E61C95B8}" srcOrd="5" destOrd="0" parTransId="{06FFCCA1-BF05-453D-B89E-E8664780C502}" sibTransId="{9653E7A7-BEBC-4CC8-98C3-E8647887CCBA}"/>
    <dgm:cxn modelId="{F973CF91-FBAA-48E6-8ECB-9DB4601F0077}" type="presOf" srcId="{47AB7188-0F3B-4DB8-B73E-59375ADE1F87}" destId="{C8665302-CDDE-4F39-A79E-05525EF1363A}" srcOrd="0" destOrd="0" presId="urn:microsoft.com/office/officeart/2005/8/layout/venn2"/>
    <dgm:cxn modelId="{A88202EA-F9BA-4426-B46C-42DBFBFC3ED1}" srcId="{60A6BBE4-C2BC-47BF-83FC-B3C3895C01BD}" destId="{AD8E9423-0428-4BD7-9494-93169C4ECDC3}" srcOrd="2" destOrd="0" parTransId="{9059C6D0-BE96-409D-A11F-B072D04B62DF}" sibTransId="{5989220D-EFC4-4614-8CAB-616B84D20378}"/>
    <dgm:cxn modelId="{C054B9F7-6D0F-4DE1-B37B-09C470AB01C9}" type="presOf" srcId="{B289ED6F-D92B-4EFA-AB0A-45AE79D7AB70}" destId="{92C72040-DD88-4509-8216-D206ECF80384}" srcOrd="1" destOrd="0" presId="urn:microsoft.com/office/officeart/2005/8/layout/venn2"/>
    <dgm:cxn modelId="{DCB98E47-BC4B-436F-901F-86F16B4C656C}" type="presOf" srcId="{51D52133-C7A9-4B72-AF3C-B736E61C95B8}" destId="{F8127818-64A9-4F3C-91A6-BABEDA0C3FFA}" srcOrd="1" destOrd="0" presId="urn:microsoft.com/office/officeart/2005/8/layout/venn2"/>
    <dgm:cxn modelId="{0298DF7E-C2BF-4946-9DF7-643B7C7502CE}" srcId="{60A6BBE4-C2BC-47BF-83FC-B3C3895C01BD}" destId="{B289ED6F-D92B-4EFA-AB0A-45AE79D7AB70}" srcOrd="0" destOrd="0" parTransId="{246956D2-CA66-4BDD-B418-AA2C239208C2}" sibTransId="{F7963314-900D-4A61-A29E-3A5AE104701B}"/>
    <dgm:cxn modelId="{56D7F19B-F937-40CC-B4FF-C6D5CFEE3CA6}" type="presOf" srcId="{A8C0282B-30A5-4669-9497-5492DE448E69}" destId="{AC4A1FAC-8B7B-4F75-8500-307C56CBC653}" srcOrd="1" destOrd="0" presId="urn:microsoft.com/office/officeart/2005/8/layout/venn2"/>
    <dgm:cxn modelId="{079A019D-8BAF-451C-B5A2-F79624A3580A}" srcId="{60A6BBE4-C2BC-47BF-83FC-B3C3895C01BD}" destId="{A8C0282B-30A5-4669-9497-5492DE448E69}" srcOrd="1" destOrd="0" parTransId="{720AEEF1-015E-4D0C-900D-29560DAD1023}" sibTransId="{DEBD03D8-C604-4630-AE36-E13DFCFD781D}"/>
    <dgm:cxn modelId="{E1977A32-33BD-43AA-BD1C-63399D9A5084}" type="presOf" srcId="{AD8E9423-0428-4BD7-9494-93169C4ECDC3}" destId="{8B02D790-0D39-4DF4-BB19-9232FFD7D958}" srcOrd="0" destOrd="0" presId="urn:microsoft.com/office/officeart/2005/8/layout/venn2"/>
    <dgm:cxn modelId="{EE677579-B42F-4592-8B2F-4FE8FAE85014}" type="presOf" srcId="{B289ED6F-D92B-4EFA-AB0A-45AE79D7AB70}" destId="{FF64E6DA-3185-4A4C-9882-286FC228DCFC}" srcOrd="0" destOrd="0" presId="urn:microsoft.com/office/officeart/2005/8/layout/venn2"/>
    <dgm:cxn modelId="{3E296F99-3C7B-475A-806A-4A31092816C9}" type="presOf" srcId="{A8C0282B-30A5-4669-9497-5492DE448E69}" destId="{31D7F3C6-77ED-4DBC-9BAD-6E484AB39DE4}" srcOrd="0" destOrd="0" presId="urn:microsoft.com/office/officeart/2005/8/layout/venn2"/>
    <dgm:cxn modelId="{D39F2B8C-4C9C-4963-BB93-4E19C96CFC7F}" srcId="{60A6BBE4-C2BC-47BF-83FC-B3C3895C01BD}" destId="{47AB7188-0F3B-4DB8-B73E-59375ADE1F87}" srcOrd="4" destOrd="0" parTransId="{2EB9FD50-67C5-49D1-8034-778F4B627489}" sibTransId="{EB10DB39-CAA4-45C8-99DC-A249654DAB08}"/>
    <dgm:cxn modelId="{82F2003F-7BB0-48B7-862B-10FB902BFFCA}" type="presOf" srcId="{AD8E9423-0428-4BD7-9494-93169C4ECDC3}" destId="{B3B6531E-8DEF-405C-A117-2B769318E612}" srcOrd="1" destOrd="0" presId="urn:microsoft.com/office/officeart/2005/8/layout/venn2"/>
    <dgm:cxn modelId="{2B4A8A90-7CC6-4898-8FD0-96E6DBE9EB73}" type="presOf" srcId="{60A6BBE4-C2BC-47BF-83FC-B3C3895C01BD}" destId="{26238A37-D571-44D3-ABD1-1F8865E5718F}" srcOrd="0" destOrd="0" presId="urn:microsoft.com/office/officeart/2005/8/layout/venn2"/>
    <dgm:cxn modelId="{992CE985-50BE-437B-94A0-63E485DAD534}" type="presOf" srcId="{3A55DBAD-D93F-439F-9EDF-FD89DF0F1C66}" destId="{48864BDC-3173-4565-9771-E793F128E1BC}" srcOrd="0" destOrd="0" presId="urn:microsoft.com/office/officeart/2005/8/layout/venn2"/>
    <dgm:cxn modelId="{5E1E5396-2179-45BB-B0FA-BC2A729D5FDB}" type="presOf" srcId="{47AB7188-0F3B-4DB8-B73E-59375ADE1F87}" destId="{A309C400-1EB9-4EE5-8BDC-E87DCC51639A}" srcOrd="1" destOrd="0" presId="urn:microsoft.com/office/officeart/2005/8/layout/venn2"/>
    <dgm:cxn modelId="{154F4435-7A11-4E95-8FA4-9C4E03461B8E}" type="presParOf" srcId="{26238A37-D571-44D3-ABD1-1F8865E5718F}" destId="{4579138E-11C5-4605-B970-6E6E3B3EF365}" srcOrd="0" destOrd="0" presId="urn:microsoft.com/office/officeart/2005/8/layout/venn2"/>
    <dgm:cxn modelId="{19774B5C-720F-4E55-8340-4E6608975418}" type="presParOf" srcId="{4579138E-11C5-4605-B970-6E6E3B3EF365}" destId="{FF64E6DA-3185-4A4C-9882-286FC228DCFC}" srcOrd="0" destOrd="0" presId="urn:microsoft.com/office/officeart/2005/8/layout/venn2"/>
    <dgm:cxn modelId="{0A9298C7-078B-4491-AC35-51104D9A80A0}" type="presParOf" srcId="{4579138E-11C5-4605-B970-6E6E3B3EF365}" destId="{92C72040-DD88-4509-8216-D206ECF80384}" srcOrd="1" destOrd="0" presId="urn:microsoft.com/office/officeart/2005/8/layout/venn2"/>
    <dgm:cxn modelId="{EC3B1D01-92DB-4DA5-91C2-9797EDB8BA0F}" type="presParOf" srcId="{26238A37-D571-44D3-ABD1-1F8865E5718F}" destId="{ED67B52E-92A0-4507-BC8E-D5D607ED14C3}" srcOrd="1" destOrd="0" presId="urn:microsoft.com/office/officeart/2005/8/layout/venn2"/>
    <dgm:cxn modelId="{CAD0E32F-E0B2-4A2A-BAC7-AC75B7214BC7}" type="presParOf" srcId="{ED67B52E-92A0-4507-BC8E-D5D607ED14C3}" destId="{31D7F3C6-77ED-4DBC-9BAD-6E484AB39DE4}" srcOrd="0" destOrd="0" presId="urn:microsoft.com/office/officeart/2005/8/layout/venn2"/>
    <dgm:cxn modelId="{05685D02-4DAC-4419-92C5-A9B066CC7C0B}" type="presParOf" srcId="{ED67B52E-92A0-4507-BC8E-D5D607ED14C3}" destId="{AC4A1FAC-8B7B-4F75-8500-307C56CBC653}" srcOrd="1" destOrd="0" presId="urn:microsoft.com/office/officeart/2005/8/layout/venn2"/>
    <dgm:cxn modelId="{375E307E-EE85-444E-830E-BE5E9D09CCEA}" type="presParOf" srcId="{26238A37-D571-44D3-ABD1-1F8865E5718F}" destId="{BE8DEE28-006C-4842-B0E1-ED59C16E3AB4}" srcOrd="2" destOrd="0" presId="urn:microsoft.com/office/officeart/2005/8/layout/venn2"/>
    <dgm:cxn modelId="{D4AC4A9E-B3E2-4C6E-926B-383CA21FA095}" type="presParOf" srcId="{BE8DEE28-006C-4842-B0E1-ED59C16E3AB4}" destId="{8B02D790-0D39-4DF4-BB19-9232FFD7D958}" srcOrd="0" destOrd="0" presId="urn:microsoft.com/office/officeart/2005/8/layout/venn2"/>
    <dgm:cxn modelId="{9C544A2D-5A10-46F5-B641-C2B95EA47C4A}" type="presParOf" srcId="{BE8DEE28-006C-4842-B0E1-ED59C16E3AB4}" destId="{B3B6531E-8DEF-405C-A117-2B769318E612}" srcOrd="1" destOrd="0" presId="urn:microsoft.com/office/officeart/2005/8/layout/venn2"/>
    <dgm:cxn modelId="{CB95CAE4-A187-4B7B-BBE6-D9540D6186CE}" type="presParOf" srcId="{26238A37-D571-44D3-ABD1-1F8865E5718F}" destId="{26B512B1-FA5B-4A3B-B19E-41B908A94C8D}" srcOrd="3" destOrd="0" presId="urn:microsoft.com/office/officeart/2005/8/layout/venn2"/>
    <dgm:cxn modelId="{0738EDD0-B8DA-4853-B128-CE480F8992EE}" type="presParOf" srcId="{26B512B1-FA5B-4A3B-B19E-41B908A94C8D}" destId="{48864BDC-3173-4565-9771-E793F128E1BC}" srcOrd="0" destOrd="0" presId="urn:microsoft.com/office/officeart/2005/8/layout/venn2"/>
    <dgm:cxn modelId="{90B65650-21C3-4F42-9F0B-FFC8A26F692B}" type="presParOf" srcId="{26B512B1-FA5B-4A3B-B19E-41B908A94C8D}" destId="{18D9DFCA-CE15-43C0-B82C-BA2B96E66597}" srcOrd="1" destOrd="0" presId="urn:microsoft.com/office/officeart/2005/8/layout/venn2"/>
    <dgm:cxn modelId="{A27DB0EF-8479-4D47-AB40-37C4B06B59F1}" type="presParOf" srcId="{26238A37-D571-44D3-ABD1-1F8865E5718F}" destId="{37F85117-2FCD-4F04-A248-ECD50D3392ED}" srcOrd="4" destOrd="0" presId="urn:microsoft.com/office/officeart/2005/8/layout/venn2"/>
    <dgm:cxn modelId="{D9D5C6F3-A812-4E55-B91A-A18B6F16697A}" type="presParOf" srcId="{37F85117-2FCD-4F04-A248-ECD50D3392ED}" destId="{C8665302-CDDE-4F39-A79E-05525EF1363A}" srcOrd="0" destOrd="0" presId="urn:microsoft.com/office/officeart/2005/8/layout/venn2"/>
    <dgm:cxn modelId="{B32BDB04-79B1-45B3-A1E1-CE7FACAFDAAF}" type="presParOf" srcId="{37F85117-2FCD-4F04-A248-ECD50D3392ED}" destId="{A309C400-1EB9-4EE5-8BDC-E87DCC51639A}" srcOrd="1" destOrd="0" presId="urn:microsoft.com/office/officeart/2005/8/layout/venn2"/>
    <dgm:cxn modelId="{8FCF3366-DA1D-4C4B-8A49-B811E869D573}" type="presParOf" srcId="{26238A37-D571-44D3-ABD1-1F8865E5718F}" destId="{A06C0BE1-3590-4096-9B9E-21208DDAF240}" srcOrd="5" destOrd="0" presId="urn:microsoft.com/office/officeart/2005/8/layout/venn2"/>
    <dgm:cxn modelId="{B7483A21-DFF4-4683-90DD-A582A356A37F}" type="presParOf" srcId="{A06C0BE1-3590-4096-9B9E-21208DDAF240}" destId="{6BCB752F-19F7-413D-AA07-3909B6380FF7}" srcOrd="0" destOrd="0" presId="urn:microsoft.com/office/officeart/2005/8/layout/venn2"/>
    <dgm:cxn modelId="{0EF3E199-6899-4740-9E78-5FB0528A39A3}" type="presParOf" srcId="{A06C0BE1-3590-4096-9B9E-21208DDAF240}" destId="{F8127818-64A9-4F3C-91A6-BABEDA0C3FF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4E6DA-3185-4A4C-9882-286FC228DCFC}">
      <dsp:nvSpPr>
        <dsp:cNvPr id="0" name=""/>
        <dsp:cNvSpPr/>
      </dsp:nvSpPr>
      <dsp:spPr>
        <a:xfrm>
          <a:off x="878255" y="0"/>
          <a:ext cx="3958870" cy="3958870"/>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latin typeface="Arial" panose="020B0604020202020204" pitchFamily="34" charset="0"/>
              <a:cs typeface="Arial" panose="020B0604020202020204" pitchFamily="34" charset="0"/>
            </a:rPr>
            <a:t>Z2</a:t>
          </a:r>
        </a:p>
      </dsp:txBody>
      <dsp:txXfrm>
        <a:off x="2115402" y="197943"/>
        <a:ext cx="1484576" cy="395887"/>
      </dsp:txXfrm>
    </dsp:sp>
    <dsp:sp modelId="{31D7F3C6-77ED-4DBC-9BAD-6E484AB39DE4}">
      <dsp:nvSpPr>
        <dsp:cNvPr id="0" name=""/>
        <dsp:cNvSpPr/>
      </dsp:nvSpPr>
      <dsp:spPr>
        <a:xfrm>
          <a:off x="1175171" y="593830"/>
          <a:ext cx="3365039" cy="3365039"/>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Z1</a:t>
          </a:r>
        </a:p>
      </dsp:txBody>
      <dsp:txXfrm>
        <a:off x="2132104" y="787320"/>
        <a:ext cx="1451173" cy="386979"/>
      </dsp:txXfrm>
    </dsp:sp>
    <dsp:sp modelId="{8B02D790-0D39-4DF4-BB19-9232FFD7D958}">
      <dsp:nvSpPr>
        <dsp:cNvPr id="0" name=""/>
        <dsp:cNvSpPr/>
      </dsp:nvSpPr>
      <dsp:spPr>
        <a:xfrm>
          <a:off x="1472086" y="1187661"/>
          <a:ext cx="2771209" cy="2771209"/>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dirty="0"/>
            <a:t>Y2</a:t>
          </a:r>
        </a:p>
      </dsp:txBody>
      <dsp:txXfrm>
        <a:off x="2140640" y="1378874"/>
        <a:ext cx="1434100" cy="382426"/>
      </dsp:txXfrm>
    </dsp:sp>
    <dsp:sp modelId="{48864BDC-3173-4565-9771-E793F128E1BC}">
      <dsp:nvSpPr>
        <dsp:cNvPr id="0" name=""/>
        <dsp:cNvSpPr/>
      </dsp:nvSpPr>
      <dsp:spPr>
        <a:xfrm>
          <a:off x="1769001" y="1781491"/>
          <a:ext cx="2177378" cy="2177378"/>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de-DE" sz="1300" kern="1200" dirty="0"/>
            <a:t>Y1</a:t>
          </a:r>
        </a:p>
      </dsp:txBody>
      <dsp:txXfrm>
        <a:off x="2269798" y="1977455"/>
        <a:ext cx="1175784" cy="391928"/>
      </dsp:txXfrm>
    </dsp:sp>
    <dsp:sp modelId="{C8665302-CDDE-4F39-A79E-05525EF1363A}">
      <dsp:nvSpPr>
        <dsp:cNvPr id="0" name=""/>
        <dsp:cNvSpPr/>
      </dsp:nvSpPr>
      <dsp:spPr>
        <a:xfrm>
          <a:off x="2084571" y="2375322"/>
          <a:ext cx="1583548" cy="1583548"/>
        </a:xfrm>
        <a:prstGeom prst="ellipse">
          <a:avLst/>
        </a:prstGeom>
        <a:solidFill>
          <a:srgbClr val="E232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solidFill>
                <a:schemeClr val="bg2"/>
              </a:solidFill>
              <a:latin typeface="Arial Black" panose="020B0A04020102020204" pitchFamily="34" charset="0"/>
            </a:rPr>
            <a:t>X2</a:t>
          </a:r>
        </a:p>
      </dsp:txBody>
      <dsp:txXfrm>
        <a:off x="2361692" y="2573265"/>
        <a:ext cx="1029306" cy="395887"/>
      </dsp:txXfrm>
    </dsp:sp>
    <dsp:sp modelId="{6BCB752F-19F7-413D-AA07-3909B6380FF7}">
      <dsp:nvSpPr>
        <dsp:cNvPr id="0" name=""/>
        <dsp:cNvSpPr/>
      </dsp:nvSpPr>
      <dsp:spPr>
        <a:xfrm>
          <a:off x="2362832" y="2969152"/>
          <a:ext cx="989717" cy="989717"/>
        </a:xfrm>
        <a:prstGeom prst="ellipse">
          <a:avLst/>
        </a:prstGeom>
        <a:solidFill>
          <a:srgbClr val="F4B2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solidFill>
                <a:schemeClr val="tx1"/>
              </a:solidFill>
              <a:latin typeface="Arial Black" panose="020B0A04020102020204" pitchFamily="34" charset="0"/>
            </a:rPr>
            <a:t>X1</a:t>
          </a:r>
        </a:p>
      </dsp:txBody>
      <dsp:txXfrm>
        <a:off x="2507773" y="3216581"/>
        <a:ext cx="699835" cy="494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4E6DA-3185-4A4C-9882-286FC228DCFC}">
      <dsp:nvSpPr>
        <dsp:cNvPr id="0" name=""/>
        <dsp:cNvSpPr/>
      </dsp:nvSpPr>
      <dsp:spPr>
        <a:xfrm>
          <a:off x="878255" y="0"/>
          <a:ext cx="3958870" cy="3958870"/>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latin typeface="Arial" panose="020B0604020202020204" pitchFamily="34" charset="0"/>
              <a:cs typeface="Arial" panose="020B0604020202020204" pitchFamily="34" charset="0"/>
            </a:rPr>
            <a:t>Z2</a:t>
          </a:r>
        </a:p>
      </dsp:txBody>
      <dsp:txXfrm>
        <a:off x="2115402" y="197943"/>
        <a:ext cx="1484576" cy="395887"/>
      </dsp:txXfrm>
    </dsp:sp>
    <dsp:sp modelId="{31D7F3C6-77ED-4DBC-9BAD-6E484AB39DE4}">
      <dsp:nvSpPr>
        <dsp:cNvPr id="0" name=""/>
        <dsp:cNvSpPr/>
      </dsp:nvSpPr>
      <dsp:spPr>
        <a:xfrm>
          <a:off x="1175171" y="593830"/>
          <a:ext cx="3365039" cy="3365039"/>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a:latin typeface="Arial" panose="020B0604020202020204" pitchFamily="34" charset="0"/>
              <a:cs typeface="Arial" panose="020B0604020202020204" pitchFamily="34" charset="0"/>
            </a:rPr>
            <a:t>Z1</a:t>
          </a:r>
        </a:p>
      </dsp:txBody>
      <dsp:txXfrm>
        <a:off x="2132104" y="787320"/>
        <a:ext cx="1451173" cy="386979"/>
      </dsp:txXfrm>
    </dsp:sp>
    <dsp:sp modelId="{8B02D790-0D39-4DF4-BB19-9232FFD7D958}">
      <dsp:nvSpPr>
        <dsp:cNvPr id="0" name=""/>
        <dsp:cNvSpPr/>
      </dsp:nvSpPr>
      <dsp:spPr>
        <a:xfrm>
          <a:off x="1472086" y="1187661"/>
          <a:ext cx="2771209" cy="2771209"/>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solidFill>
                <a:schemeClr val="bg2"/>
              </a:solidFill>
              <a:latin typeface="Arial Black" panose="020B0A04020102020204" pitchFamily="34" charset="0"/>
            </a:rPr>
            <a:t>Y2</a:t>
          </a:r>
        </a:p>
      </dsp:txBody>
      <dsp:txXfrm>
        <a:off x="2140640" y="1378874"/>
        <a:ext cx="1434100" cy="382426"/>
      </dsp:txXfrm>
    </dsp:sp>
    <dsp:sp modelId="{48864BDC-3173-4565-9771-E793F128E1BC}">
      <dsp:nvSpPr>
        <dsp:cNvPr id="0" name=""/>
        <dsp:cNvSpPr/>
      </dsp:nvSpPr>
      <dsp:spPr>
        <a:xfrm>
          <a:off x="1751386" y="1781491"/>
          <a:ext cx="2177378" cy="2177378"/>
        </a:xfrm>
        <a:prstGeom prst="ellipse">
          <a:avLst/>
        </a:prstGeom>
        <a:solidFill>
          <a:srgbClr val="9DEAF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solidFill>
                <a:schemeClr val="tx1"/>
              </a:solidFill>
              <a:latin typeface="Arial Black" panose="020B0A04020102020204" pitchFamily="34" charset="0"/>
            </a:rPr>
            <a:t>Y1</a:t>
          </a:r>
        </a:p>
      </dsp:txBody>
      <dsp:txXfrm>
        <a:off x="2252183" y="1977455"/>
        <a:ext cx="1175784" cy="391928"/>
      </dsp:txXfrm>
    </dsp:sp>
    <dsp:sp modelId="{C8665302-CDDE-4F39-A79E-05525EF1363A}">
      <dsp:nvSpPr>
        <dsp:cNvPr id="0" name=""/>
        <dsp:cNvSpPr/>
      </dsp:nvSpPr>
      <dsp:spPr>
        <a:xfrm>
          <a:off x="2084571" y="2375322"/>
          <a:ext cx="1583548" cy="1583548"/>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latin typeface="Arial Black" panose="020B0A04020102020204" pitchFamily="34" charset="0"/>
            </a:rPr>
            <a:t>X2</a:t>
          </a:r>
        </a:p>
      </dsp:txBody>
      <dsp:txXfrm>
        <a:off x="2361692" y="2573265"/>
        <a:ext cx="1029306" cy="395887"/>
      </dsp:txXfrm>
    </dsp:sp>
    <dsp:sp modelId="{6BCB752F-19F7-413D-AA07-3909B6380FF7}">
      <dsp:nvSpPr>
        <dsp:cNvPr id="0" name=""/>
        <dsp:cNvSpPr/>
      </dsp:nvSpPr>
      <dsp:spPr>
        <a:xfrm>
          <a:off x="2362832" y="2969152"/>
          <a:ext cx="989717" cy="989717"/>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latin typeface="Arial Black" panose="020B0A04020102020204" pitchFamily="34" charset="0"/>
            </a:rPr>
            <a:t>X1</a:t>
          </a:r>
        </a:p>
      </dsp:txBody>
      <dsp:txXfrm>
        <a:off x="2507773" y="3216581"/>
        <a:ext cx="699835" cy="494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4E6DA-3185-4A4C-9882-286FC228DCFC}">
      <dsp:nvSpPr>
        <dsp:cNvPr id="0" name=""/>
        <dsp:cNvSpPr/>
      </dsp:nvSpPr>
      <dsp:spPr>
        <a:xfrm>
          <a:off x="1083862" y="0"/>
          <a:ext cx="3600000" cy="3600000"/>
        </a:xfrm>
        <a:prstGeom prst="ellipse">
          <a:avLst/>
        </a:prstGeom>
        <a:solidFill>
          <a:srgbClr val="23A9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solidFill>
                <a:schemeClr val="bg2"/>
              </a:solidFill>
              <a:latin typeface="Arial Black" panose="020B0A04020102020204" pitchFamily="34" charset="0"/>
              <a:cs typeface="Arial" panose="020B0604020202020204" pitchFamily="34" charset="0"/>
            </a:rPr>
            <a:t>Z2</a:t>
          </a:r>
        </a:p>
      </dsp:txBody>
      <dsp:txXfrm>
        <a:off x="2208862" y="180000"/>
        <a:ext cx="1350000" cy="360000"/>
      </dsp:txXfrm>
    </dsp:sp>
    <dsp:sp modelId="{31D7F3C6-77ED-4DBC-9BAD-6E484AB39DE4}">
      <dsp:nvSpPr>
        <dsp:cNvPr id="0" name=""/>
        <dsp:cNvSpPr/>
      </dsp:nvSpPr>
      <dsp:spPr>
        <a:xfrm>
          <a:off x="1327690" y="539999"/>
          <a:ext cx="3060000" cy="3060000"/>
        </a:xfrm>
        <a:prstGeom prst="ellipse">
          <a:avLst/>
        </a:prstGeom>
        <a:solidFill>
          <a:srgbClr val="C5F3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solidFill>
                <a:schemeClr val="bg2"/>
              </a:solidFill>
              <a:latin typeface="Arial Black" panose="020B0A04020102020204" pitchFamily="34" charset="0"/>
              <a:cs typeface="Arial" panose="020B0604020202020204" pitchFamily="34" charset="0"/>
            </a:rPr>
            <a:t>Z1</a:t>
          </a:r>
        </a:p>
      </dsp:txBody>
      <dsp:txXfrm>
        <a:off x="2197878" y="715949"/>
        <a:ext cx="1319625" cy="351900"/>
      </dsp:txXfrm>
    </dsp:sp>
    <dsp:sp modelId="{8B02D790-0D39-4DF4-BB19-9232FFD7D958}">
      <dsp:nvSpPr>
        <dsp:cNvPr id="0" name=""/>
        <dsp:cNvSpPr/>
      </dsp:nvSpPr>
      <dsp:spPr>
        <a:xfrm>
          <a:off x="1597690" y="1080000"/>
          <a:ext cx="2520000" cy="2520000"/>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solidFill>
                <a:schemeClr val="bg2"/>
              </a:solidFill>
              <a:latin typeface="Arial Black" panose="020B0A04020102020204" pitchFamily="34" charset="0"/>
            </a:rPr>
            <a:t>Y2</a:t>
          </a:r>
        </a:p>
      </dsp:txBody>
      <dsp:txXfrm>
        <a:off x="2205641" y="1253880"/>
        <a:ext cx="1304099" cy="347760"/>
      </dsp:txXfrm>
    </dsp:sp>
    <dsp:sp modelId="{48864BDC-3173-4565-9771-E793F128E1BC}">
      <dsp:nvSpPr>
        <dsp:cNvPr id="0" name=""/>
        <dsp:cNvSpPr/>
      </dsp:nvSpPr>
      <dsp:spPr>
        <a:xfrm>
          <a:off x="1851672" y="1619999"/>
          <a:ext cx="1980000" cy="1980000"/>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solidFill>
                <a:schemeClr val="bg2"/>
              </a:solidFill>
              <a:latin typeface="Arial Black" panose="020B0A04020102020204" pitchFamily="34" charset="0"/>
            </a:rPr>
            <a:t>Y1</a:t>
          </a:r>
        </a:p>
      </dsp:txBody>
      <dsp:txXfrm>
        <a:off x="2307072" y="1798200"/>
        <a:ext cx="1069200" cy="356400"/>
      </dsp:txXfrm>
    </dsp:sp>
    <dsp:sp modelId="{C8665302-CDDE-4F39-A79E-05525EF1363A}">
      <dsp:nvSpPr>
        <dsp:cNvPr id="0" name=""/>
        <dsp:cNvSpPr/>
      </dsp:nvSpPr>
      <dsp:spPr>
        <a:xfrm>
          <a:off x="2154654" y="2160000"/>
          <a:ext cx="1440000" cy="1440000"/>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latin typeface="Arial Black" panose="020B0A04020102020204" pitchFamily="34" charset="0"/>
            </a:rPr>
            <a:t>X2</a:t>
          </a:r>
        </a:p>
      </dsp:txBody>
      <dsp:txXfrm>
        <a:off x="2406654" y="2340000"/>
        <a:ext cx="936000" cy="360000"/>
      </dsp:txXfrm>
    </dsp:sp>
    <dsp:sp modelId="{6BCB752F-19F7-413D-AA07-3909B6380FF7}">
      <dsp:nvSpPr>
        <dsp:cNvPr id="0" name=""/>
        <dsp:cNvSpPr/>
      </dsp:nvSpPr>
      <dsp:spPr>
        <a:xfrm>
          <a:off x="2407691" y="2700000"/>
          <a:ext cx="900000" cy="900000"/>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a:latin typeface="Arial Black" panose="020B0A04020102020204" pitchFamily="34" charset="0"/>
            </a:rPr>
            <a:t>X1</a:t>
          </a:r>
        </a:p>
      </dsp:txBody>
      <dsp:txXfrm>
        <a:off x="2539492" y="2925000"/>
        <a:ext cx="636396" cy="4500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9301532-E5EF-47EF-8871-08AF1AA7FF52}" type="datetime1">
              <a:rPr lang="de-DE" smtClean="0"/>
              <a:t>05.04.2021</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de-DE" smtClean="0"/>
              <a:t>‹Nr.›</a:t>
            </a:fld>
            <a:endParaRPr lang="de-DE"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2B1F770-79C7-4162-BDFF-2E83DE0065B0}" type="datetime1">
              <a:rPr lang="de-DE" smtClean="0"/>
              <a:t>05.04.2021</a:t>
            </a:fld>
            <a:endParaRPr lang="de-DE" dirty="0"/>
          </a:p>
        </p:txBody>
      </p:sp>
      <p:sp>
        <p:nvSpPr>
          <p:cNvPr id="4" name="Folienbildplatzhalter 3"/>
          <p:cNvSpPr>
            <a:spLocks noGrp="1" noRot="1" noChangeAspect="1"/>
          </p:cNvSpPr>
          <p:nvPr>
            <p:ph type="sldImg" idx="2"/>
          </p:nvPr>
        </p:nvSpPr>
        <p:spPr>
          <a:xfrm>
            <a:off x="690563" y="1143000"/>
            <a:ext cx="5476875" cy="30861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de-DE" smtClean="0"/>
              <a:t>‹Nr.›</a:t>
            </a:fld>
            <a:endParaRPr lang="de-DE"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1</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219029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11</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115990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12</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380920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13</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1308741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14</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214891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15</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2059638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16</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211850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17</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2302747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18</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1354909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19</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39019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20</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150835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2</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1013041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24</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198905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25</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2497482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26</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2518839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27</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2895427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28</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243370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29</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920063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30</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108739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31</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4219056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32</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226745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3</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372108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4</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376411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5</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178633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6</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131428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8</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250649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9</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418470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90563" y="1143000"/>
            <a:ext cx="54768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DED491D0-8E1B-49C7-849B-A28568D94497}" type="slidenum">
              <a:rPr lang="de-DE" smtClean="0"/>
              <a:t>10</a:t>
            </a:fld>
            <a:endParaRPr lang="de-DE" dirty="0"/>
          </a:p>
        </p:txBody>
      </p:sp>
      <p:sp>
        <p:nvSpPr>
          <p:cNvPr id="5" name="Fußzeilenplatzhalter 4"/>
          <p:cNvSpPr>
            <a:spLocks noGrp="1"/>
          </p:cNvSpPr>
          <p:nvPr>
            <p:ph type="ftr" sz="quarter" idx="11"/>
          </p:nvPr>
        </p:nvSpPr>
        <p:spPr/>
        <p:txBody>
          <a:bodyPr/>
          <a:lstStyle/>
          <a:p>
            <a:pPr rtl="0"/>
            <a:endParaRPr lang="de-DE" dirty="0"/>
          </a:p>
        </p:txBody>
      </p:sp>
    </p:spTree>
    <p:extLst>
      <p:ext uri="{BB962C8B-B14F-4D97-AF65-F5344CB8AC3E}">
        <p14:creationId xmlns:p14="http://schemas.microsoft.com/office/powerpoint/2010/main" val="4169388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CENF">
    <p:bg>
      <p:bgRef idx="1003">
        <a:schemeClr val="bg2"/>
      </p:bgRef>
    </p:bg>
    <p:spTree>
      <p:nvGrpSpPr>
        <p:cNvPr id="1" name=""/>
        <p:cNvGrpSpPr/>
        <p:nvPr/>
      </p:nvGrpSpPr>
      <p:grpSpPr>
        <a:xfrm>
          <a:off x="0" y="0"/>
          <a:ext cx="0" cy="0"/>
          <a:chOff x="0" y="0"/>
          <a:chExt cx="0" cy="0"/>
        </a:xfrm>
      </p:grpSpPr>
      <p:sp>
        <p:nvSpPr>
          <p:cNvPr id="7" name="Textfeld 6"/>
          <p:cNvSpPr txBox="1"/>
          <p:nvPr userDrawn="1"/>
        </p:nvSpPr>
        <p:spPr>
          <a:xfrm>
            <a:off x="3452884" y="3017658"/>
            <a:ext cx="8715304" cy="3108543"/>
          </a:xfrm>
          <a:prstGeom prst="rect">
            <a:avLst/>
          </a:prstGeom>
          <a:solidFill>
            <a:schemeClr val="bg2"/>
          </a:solidFill>
        </p:spPr>
        <p:txBody>
          <a:bodyPr wrap="square" rtlCol="0">
            <a:spAutoFit/>
          </a:bodyPr>
          <a:lstStyle/>
          <a:p>
            <a:endParaRPr lang="de-DE" sz="2800" dirty="0" smtClean="0">
              <a:latin typeface="Arial" panose="020B0604020202020204" pitchFamily="34" charset="0"/>
              <a:cs typeface="Arial" panose="020B0604020202020204" pitchFamily="34" charset="0"/>
            </a:endParaRPr>
          </a:p>
          <a:p>
            <a:endParaRPr lang="de-DE" sz="2800" dirty="0" smtClean="0">
              <a:latin typeface="Arial" panose="020B0604020202020204" pitchFamily="34" charset="0"/>
              <a:cs typeface="Arial" panose="020B0604020202020204" pitchFamily="34" charset="0"/>
            </a:endParaRPr>
          </a:p>
          <a:p>
            <a:r>
              <a:rPr lang="de-DE" sz="2800" dirty="0" smtClean="0">
                <a:latin typeface="Arial" panose="020B0604020202020204" pitchFamily="34" charset="0"/>
                <a:cs typeface="Arial" panose="020B0604020202020204" pitchFamily="34" charset="0"/>
              </a:rPr>
              <a:t>	</a:t>
            </a:r>
            <a:r>
              <a:rPr lang="de-DE" sz="2800" kern="1200" dirty="0" smtClean="0">
                <a:solidFill>
                  <a:srgbClr val="C00000"/>
                </a:solidFill>
                <a:latin typeface="Arial" panose="020B0604020202020204" pitchFamily="34" charset="0"/>
                <a:ea typeface="+mn-ea"/>
                <a:cs typeface="Arial" panose="020B0604020202020204" pitchFamily="34" charset="0"/>
              </a:rPr>
              <a:t>CENF </a:t>
            </a:r>
          </a:p>
          <a:p>
            <a:r>
              <a:rPr lang="de-DE" sz="2800" kern="1200" dirty="0" smtClean="0">
                <a:solidFill>
                  <a:srgbClr val="C00000"/>
                </a:solidFill>
                <a:latin typeface="Arial" panose="020B0604020202020204" pitchFamily="34" charset="0"/>
                <a:ea typeface="+mn-ea"/>
                <a:cs typeface="Arial" panose="020B0604020202020204" pitchFamily="34" charset="0"/>
              </a:rPr>
              <a:t>	und </a:t>
            </a:r>
            <a:r>
              <a:rPr lang="de-DE" sz="2800" dirty="0" smtClean="0">
                <a:solidFill>
                  <a:srgbClr val="C00000"/>
                </a:solidFill>
                <a:latin typeface="Arial" panose="020B0604020202020204" pitchFamily="34" charset="0"/>
                <a:cs typeface="Arial" panose="020B0604020202020204" pitchFamily="34" charset="0"/>
              </a:rPr>
              <a:t>Aspekte von </a:t>
            </a:r>
            <a:r>
              <a:rPr lang="de-DE" sz="2800" dirty="0" err="1" smtClean="0">
                <a:solidFill>
                  <a:srgbClr val="C00000"/>
                </a:solidFill>
                <a:latin typeface="Arial" panose="020B0604020202020204" pitchFamily="34" charset="0"/>
                <a:cs typeface="Arial" panose="020B0604020202020204" pitchFamily="34" charset="0"/>
              </a:rPr>
              <a:t>Numeracy</a:t>
            </a:r>
            <a:endParaRPr lang="de-DE" sz="2800" dirty="0" smtClean="0">
              <a:solidFill>
                <a:srgbClr val="C00000"/>
              </a:solidFill>
              <a:latin typeface="Arial" panose="020B0604020202020204" pitchFamily="34" charset="0"/>
              <a:cs typeface="Arial" panose="020B0604020202020204" pitchFamily="34" charset="0"/>
            </a:endParaRPr>
          </a:p>
          <a:p>
            <a:r>
              <a:rPr lang="de-DE" sz="2800" dirty="0" smtClean="0">
                <a:solidFill>
                  <a:srgbClr val="C00000"/>
                </a:solidFill>
                <a:latin typeface="Arial" panose="020B0604020202020204" pitchFamily="34" charset="0"/>
                <a:cs typeface="Arial" panose="020B0604020202020204" pitchFamily="34" charset="0"/>
              </a:rPr>
              <a:t>	</a:t>
            </a:r>
          </a:p>
          <a:p>
            <a:endParaRPr lang="de-DE" sz="2800" dirty="0" smtClean="0">
              <a:latin typeface="Arial" panose="020B0604020202020204" pitchFamily="34" charset="0"/>
              <a:cs typeface="Arial" panose="020B0604020202020204" pitchFamily="34" charset="0"/>
            </a:endParaRPr>
          </a:p>
          <a:p>
            <a:endParaRPr lang="de-DE" sz="2800" dirty="0" smtClean="0">
              <a:latin typeface="Arial" panose="020B0604020202020204" pitchFamily="34" charset="0"/>
              <a:cs typeface="Arial" panose="020B0604020202020204" pitchFamily="34" charset="0"/>
            </a:endParaRP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0785"/>
            <a:ext cx="3744000" cy="1404000"/>
          </a:xfrm>
          <a:prstGeom prst="rect">
            <a:avLst/>
          </a:prstGeom>
        </p:spPr>
      </p:pic>
      <p:pic>
        <p:nvPicPr>
          <p:cNvPr id="5" name="Grafik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884" y="5442225"/>
            <a:ext cx="7649193" cy="540000"/>
          </a:xfrm>
          <a:prstGeom prst="rect">
            <a:avLst/>
          </a:prstGeom>
        </p:spPr>
      </p:pic>
      <p:sp>
        <p:nvSpPr>
          <p:cNvPr id="6" name="Textfeld 5"/>
          <p:cNvSpPr txBox="1"/>
          <p:nvPr userDrawn="1"/>
        </p:nvSpPr>
        <p:spPr>
          <a:xfrm>
            <a:off x="3452884" y="2345375"/>
            <a:ext cx="8715304" cy="646331"/>
          </a:xfrm>
          <a:prstGeom prst="rect">
            <a:avLst/>
          </a:prstGeom>
          <a:solidFill>
            <a:srgbClr val="FBEB71"/>
          </a:solidFill>
        </p:spPr>
        <p:txBody>
          <a:bodyPr wrap="square" rtlCol="0">
            <a:spAutoFit/>
          </a:bodyPr>
          <a:lstStyle/>
          <a:p>
            <a:r>
              <a:rPr lang="de-DE" sz="3600" dirty="0" smtClean="0">
                <a:solidFill>
                  <a:srgbClr val="002060"/>
                </a:solidFill>
                <a:latin typeface="OCR A Extended" panose="02010509020102010303" pitchFamily="50" charset="0"/>
              </a:rPr>
              <a:t>PD MODULES</a:t>
            </a:r>
            <a:endParaRPr lang="de-AT" sz="3600" dirty="0">
              <a:solidFill>
                <a:srgbClr val="002060"/>
              </a:solidFill>
              <a:latin typeface="OCR A Extended" panose="02010509020102010303" pitchFamily="50" charset="0"/>
            </a:endParaRPr>
          </a:p>
        </p:txBody>
      </p:sp>
      <p:pic>
        <p:nvPicPr>
          <p:cNvPr id="15" name="Grafik 14" descr="Was macht gutes Coaching aus? 5 Faktoren">
            <a:extLst>
              <a:ext uri="{FF2B5EF4-FFF2-40B4-BE49-F238E27FC236}">
                <a16:creationId xmlns:a16="http://schemas.microsoft.com/office/drawing/2014/main" id="{DB715363-B33F-45D3-AEEA-6523B8E40A61}"/>
              </a:ext>
            </a:extLst>
          </p:cNvPr>
          <p:cNvPicPr/>
          <p:nvPr userDrawn="1"/>
        </p:nvPicPr>
        <p:blipFill rotWithShape="1">
          <a:blip r:embed="rId4" cstate="print">
            <a:extLst>
              <a:ext uri="{28A0092B-C50C-407E-A947-70E740481C1C}">
                <a14:useLocalDpi xmlns:a14="http://schemas.microsoft.com/office/drawing/2010/main" val="0"/>
              </a:ext>
            </a:extLst>
          </a:blip>
          <a:srcRect l="33225" t="6122" b="9796"/>
          <a:stretch/>
        </p:blipFill>
        <p:spPr bwMode="auto">
          <a:xfrm>
            <a:off x="10166675" y="3399796"/>
            <a:ext cx="1742206" cy="13960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7549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CENF">
    <p:spTree>
      <p:nvGrpSpPr>
        <p:cNvPr id="1" name=""/>
        <p:cNvGrpSpPr/>
        <p:nvPr/>
      </p:nvGrpSpPr>
      <p:grpSpPr>
        <a:xfrm>
          <a:off x="0" y="0"/>
          <a:ext cx="0" cy="0"/>
          <a:chOff x="0" y="0"/>
          <a:chExt cx="0" cy="0"/>
        </a:xfrm>
      </p:grpSpPr>
      <p:sp>
        <p:nvSpPr>
          <p:cNvPr id="7" name="Fußzeilenplatzhalter 4"/>
          <p:cNvSpPr>
            <a:spLocks noGrp="1"/>
          </p:cNvSpPr>
          <p:nvPr>
            <p:ph type="ftr" sz="quarter" idx="3"/>
          </p:nvPr>
        </p:nvSpPr>
        <p:spPr>
          <a:xfrm>
            <a:off x="0" y="6318000"/>
            <a:ext cx="11213432" cy="540000"/>
          </a:xfrm>
          <a:prstGeom prst="rect">
            <a:avLst/>
          </a:prstGeom>
          <a:solidFill>
            <a:schemeClr val="bg2"/>
          </a:solidFill>
        </p:spPr>
        <p:txBody>
          <a:bodyPr vert="horz" lIns="91440" tIns="45720" rIns="91440" bIns="45720" rtlCol="0" anchor="ctr"/>
          <a:lstStyle>
            <a:lvl1pPr algn="ctr">
              <a:defRPr lang="de-DE" sz="1600" kern="1200" baseline="0" dirty="0" smtClean="0">
                <a:solidFill>
                  <a:srgbClr val="002060"/>
                </a:solidFill>
                <a:latin typeface="OCR A Extended" panose="02010509020102010303" pitchFamily="50" charset="0"/>
                <a:ea typeface="+mn-ea"/>
                <a:cs typeface="+mn-cs"/>
              </a:defRPr>
            </a:lvl1pPr>
          </a:lstStyle>
          <a:p>
            <a:pPr algn="r"/>
            <a:r>
              <a:rPr lang="de-DE" dirty="0" smtClean="0"/>
              <a:t> </a:t>
            </a:r>
          </a:p>
          <a:p>
            <a:pPr algn="r"/>
            <a:r>
              <a:rPr lang="de-DE" dirty="0" smtClean="0"/>
              <a:t>PD Modul: CENF und Aspekte von </a:t>
            </a:r>
            <a:r>
              <a:rPr lang="de-DE" dirty="0" err="1" smtClean="0"/>
              <a:t>Numeracy</a:t>
            </a:r>
            <a:endParaRPr lang="de-DE" dirty="0" smtClean="0"/>
          </a:p>
          <a:p>
            <a:pPr algn="r"/>
            <a:endParaRPr lang="de-DE" dirty="0"/>
          </a:p>
        </p:txBody>
      </p:sp>
      <p:sp>
        <p:nvSpPr>
          <p:cNvPr id="2" name="Titel 1"/>
          <p:cNvSpPr>
            <a:spLocks noGrp="1"/>
          </p:cNvSpPr>
          <p:nvPr>
            <p:ph type="title"/>
          </p:nvPr>
        </p:nvSpPr>
        <p:spPr/>
        <p:txBody>
          <a:bodyPr rtlCol="0">
            <a:normAutofit/>
          </a:bodyPr>
          <a:lstStyle>
            <a:lvl1pPr>
              <a:defRPr sz="2600">
                <a:latin typeface="Arial" panose="020B0604020202020204" pitchFamily="34" charset="0"/>
                <a:cs typeface="Arial" panose="020B0604020202020204" pitchFamily="34" charset="0"/>
              </a:defRPr>
            </a:lvl1pPr>
          </a:lstStyle>
          <a:p>
            <a:pPr rtl="0"/>
            <a:r>
              <a:rPr lang="de-DE" dirty="0"/>
              <a:t>Titelmasterformat durch Klicken bearbeiten</a:t>
            </a:r>
          </a:p>
        </p:txBody>
      </p:sp>
      <p:sp>
        <p:nvSpPr>
          <p:cNvPr id="8" name="Foliennummernplatzhalter 5"/>
          <p:cNvSpPr>
            <a:spLocks noGrp="1"/>
          </p:cNvSpPr>
          <p:nvPr>
            <p:ph type="sldNum" sz="quarter" idx="4"/>
          </p:nvPr>
        </p:nvSpPr>
        <p:spPr>
          <a:xfrm>
            <a:off x="11213432" y="6318000"/>
            <a:ext cx="954756" cy="540000"/>
          </a:xfrm>
          <a:prstGeom prst="rect">
            <a:avLst/>
          </a:prstGeom>
          <a:solidFill>
            <a:schemeClr val="bg2"/>
          </a:solidFill>
        </p:spPr>
        <p:txBody>
          <a:bodyPr vert="horz" lIns="91440" tIns="45720" rIns="91440" bIns="45720" rtlCol="0" anchor="ctr"/>
          <a:lstStyle>
            <a:lvl1pPr algn="r">
              <a:defRPr lang="de-DE" sz="1600" kern="1200" baseline="0" smtClean="0">
                <a:solidFill>
                  <a:srgbClr val="002060"/>
                </a:solidFill>
                <a:latin typeface="OCR A Extended" panose="02010509020102010303" pitchFamily="50" charset="0"/>
                <a:ea typeface="+mn-ea"/>
                <a:cs typeface="+mn-cs"/>
              </a:defRPr>
            </a:lvl1pPr>
          </a:lstStyle>
          <a:p>
            <a:fld id="{BD266BE7-899D-4075-917F-DBDE33B6B692}" type="slidenum">
              <a:rPr lang="de-AT" smtClean="0"/>
              <a:pPr/>
              <a:t>‹Nr.›</a:t>
            </a:fld>
            <a:endParaRPr lang="de-AT"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CENF">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de-DE" dirty="0"/>
              <a:t>Titelmasterformat durch Klicken bearbeiten</a:t>
            </a:r>
          </a:p>
        </p:txBody>
      </p:sp>
      <p:sp>
        <p:nvSpPr>
          <p:cNvPr id="4" name="Inhaltsplatzhalter 3"/>
          <p:cNvSpPr>
            <a:spLocks noGrp="1"/>
          </p:cNvSpPr>
          <p:nvPr>
            <p:ph sz="half" idx="2"/>
          </p:nvPr>
        </p:nvSpPr>
        <p:spPr>
          <a:xfrm>
            <a:off x="21239" y="1882548"/>
            <a:ext cx="5940000" cy="4320000"/>
          </a:xfrm>
        </p:spPr>
        <p:txBody>
          <a:bodyPr rtlCol="0"/>
          <a:lstStyle>
            <a:lvl1pPr marL="0" indent="0">
              <a:buNone/>
              <a:defRPr/>
            </a:lvl1pPr>
            <a:lvl2pPr marL="456285" indent="0">
              <a:buNone/>
              <a:defRPr/>
            </a:lvl2pPr>
          </a:lstStyle>
          <a:p>
            <a:pPr lvl="0" rtl="0"/>
            <a:r>
              <a:rPr lang="de-DE" dirty="0"/>
              <a:t>Formatvorlagen des Textmasters bearbeiten</a:t>
            </a:r>
          </a:p>
          <a:p>
            <a:pPr lvl="1" rtl="0"/>
            <a:r>
              <a:rPr lang="de-DE" dirty="0"/>
              <a:t>Zweite Ebene</a:t>
            </a:r>
          </a:p>
          <a:p>
            <a:pPr lvl="2" rtl="0"/>
            <a:r>
              <a:rPr lang="de-DE" dirty="0"/>
              <a:t>Dritte </a:t>
            </a:r>
            <a:r>
              <a:rPr lang="de-DE" dirty="0" smtClean="0"/>
              <a:t>Ebene</a:t>
            </a:r>
            <a:endParaRPr lang="de-DE" dirty="0"/>
          </a:p>
        </p:txBody>
      </p:sp>
      <p:sp>
        <p:nvSpPr>
          <p:cNvPr id="6" name="Inhaltsplatzhalter 5"/>
          <p:cNvSpPr>
            <a:spLocks noGrp="1"/>
          </p:cNvSpPr>
          <p:nvPr>
            <p:ph sz="quarter" idx="4"/>
          </p:nvPr>
        </p:nvSpPr>
        <p:spPr>
          <a:xfrm>
            <a:off x="6228188" y="1882548"/>
            <a:ext cx="5940000" cy="4320000"/>
          </a:xfrm>
        </p:spPr>
        <p:txBody>
          <a:bodyPr rtlCol="0"/>
          <a:lstStyle>
            <a:lvl1pPr marL="0" indent="0">
              <a:buNone/>
              <a:defRPr/>
            </a:lvl1pPr>
            <a:lvl2pPr marL="456285" indent="0">
              <a:buNone/>
              <a:defRPr/>
            </a:lvl2pPr>
          </a:lstStyle>
          <a:p>
            <a:pPr lvl="0" rtl="0"/>
            <a:r>
              <a:rPr lang="de-DE" dirty="0"/>
              <a:t>Formatvorlagen des Textmasters bearbeiten</a:t>
            </a:r>
          </a:p>
          <a:p>
            <a:pPr lvl="1" rtl="0"/>
            <a:r>
              <a:rPr lang="de-DE" dirty="0"/>
              <a:t>Zweite Ebene</a:t>
            </a:r>
          </a:p>
          <a:p>
            <a:pPr lvl="2" rtl="0"/>
            <a:r>
              <a:rPr lang="de-DE" dirty="0"/>
              <a:t>Dritte </a:t>
            </a:r>
            <a:r>
              <a:rPr lang="de-DE" dirty="0" smtClean="0"/>
              <a:t>Ebene</a:t>
            </a:r>
            <a:endParaRPr lang="de-DE" dirty="0"/>
          </a:p>
        </p:txBody>
      </p:sp>
      <p:sp>
        <p:nvSpPr>
          <p:cNvPr id="9" name="Foliennummernplatzhalter 8"/>
          <p:cNvSpPr>
            <a:spLocks noGrp="1"/>
          </p:cNvSpPr>
          <p:nvPr>
            <p:ph type="sldNum" sz="quarter" idx="12"/>
          </p:nvPr>
        </p:nvSpPr>
        <p:spPr>
          <a:xfrm>
            <a:off x="11213432" y="6318000"/>
            <a:ext cx="935141" cy="540000"/>
          </a:xfrm>
          <a:solidFill>
            <a:schemeClr val="bg2"/>
          </a:solidFill>
        </p:spPr>
        <p:txBody>
          <a:bodyPr rtlCol="0"/>
          <a:lstStyle/>
          <a:p>
            <a:pPr rtl="0"/>
            <a:fld id="{BD266BE7-899D-4075-917F-DBDE33B6B692}" type="slidenum">
              <a:rPr lang="de-DE" smtClean="0"/>
              <a:t>‹Nr.›</a:t>
            </a:fld>
            <a:endParaRPr lang="de-DE" dirty="0"/>
          </a:p>
        </p:txBody>
      </p:sp>
      <p:sp>
        <p:nvSpPr>
          <p:cNvPr id="10" name="Fußzeilenplatzhalter 4"/>
          <p:cNvSpPr>
            <a:spLocks noGrp="1"/>
          </p:cNvSpPr>
          <p:nvPr>
            <p:ph type="ftr" sz="quarter" idx="3"/>
          </p:nvPr>
        </p:nvSpPr>
        <p:spPr>
          <a:xfrm>
            <a:off x="0" y="6318000"/>
            <a:ext cx="11213432" cy="540000"/>
          </a:xfrm>
          <a:prstGeom prst="rect">
            <a:avLst/>
          </a:prstGeom>
          <a:solidFill>
            <a:schemeClr val="bg2"/>
          </a:solidFill>
        </p:spPr>
        <p:txBody>
          <a:bodyPr vert="horz" lIns="91440" tIns="45720" rIns="91440" bIns="45720" rtlCol="0" anchor="ctr"/>
          <a:lstStyle>
            <a:lvl1pPr algn="ctr">
              <a:defRPr lang="de-DE" sz="1600" kern="1200" baseline="0" dirty="0" smtClean="0">
                <a:solidFill>
                  <a:srgbClr val="002060"/>
                </a:solidFill>
                <a:latin typeface="OCR A Extended" panose="02010509020102010303" pitchFamily="50" charset="0"/>
                <a:ea typeface="+mn-ea"/>
                <a:cs typeface="+mn-cs"/>
              </a:defRPr>
            </a:lvl1pPr>
          </a:lstStyle>
          <a:p>
            <a:pPr algn="r"/>
            <a:r>
              <a:rPr lang="de-AT" dirty="0" smtClean="0"/>
              <a:t>PD Modul: CENF und Aspekte von </a:t>
            </a:r>
            <a:r>
              <a:rPr lang="de-AT" dirty="0" err="1" smtClean="0"/>
              <a:t>Numeracy</a:t>
            </a:r>
            <a:endParaRPr lang="de-DE"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CENF">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Titelmasterformat durch Klicken bearbeiten</a:t>
            </a:r>
            <a:endParaRPr lang="de-DE" dirty="0"/>
          </a:p>
        </p:txBody>
      </p:sp>
      <p:sp>
        <p:nvSpPr>
          <p:cNvPr id="5" name="Foliennummernplatzhalter 4"/>
          <p:cNvSpPr>
            <a:spLocks noGrp="1"/>
          </p:cNvSpPr>
          <p:nvPr>
            <p:ph type="sldNum" sz="quarter" idx="12"/>
          </p:nvPr>
        </p:nvSpPr>
        <p:spPr>
          <a:xfrm>
            <a:off x="11213432" y="6287199"/>
            <a:ext cx="918756" cy="540000"/>
          </a:xfrm>
          <a:solidFill>
            <a:schemeClr val="bg2"/>
          </a:solidFill>
        </p:spPr>
        <p:txBody>
          <a:bodyPr rtlCol="0"/>
          <a:lstStyle/>
          <a:p>
            <a:pPr rtl="0"/>
            <a:fld id="{BD266BE7-899D-4075-917F-DBDE33B6B692}" type="slidenum">
              <a:rPr lang="de-DE" smtClean="0"/>
              <a:t>‹Nr.›</a:t>
            </a:fld>
            <a:endParaRPr lang="de-DE" dirty="0"/>
          </a:p>
        </p:txBody>
      </p:sp>
      <p:sp>
        <p:nvSpPr>
          <p:cNvPr id="6" name="Fußzeilenplatzhalter 4"/>
          <p:cNvSpPr>
            <a:spLocks noGrp="1"/>
          </p:cNvSpPr>
          <p:nvPr>
            <p:ph type="ftr" sz="quarter" idx="3"/>
          </p:nvPr>
        </p:nvSpPr>
        <p:spPr>
          <a:xfrm>
            <a:off x="0" y="6285893"/>
            <a:ext cx="11213432" cy="540000"/>
          </a:xfrm>
          <a:prstGeom prst="rect">
            <a:avLst/>
          </a:prstGeom>
          <a:solidFill>
            <a:schemeClr val="bg2"/>
          </a:solidFill>
        </p:spPr>
        <p:txBody>
          <a:bodyPr vert="horz" lIns="91440" tIns="45720" rIns="91440" bIns="45720" rtlCol="0" anchor="ctr"/>
          <a:lstStyle>
            <a:lvl1pPr algn="ctr">
              <a:defRPr lang="de-DE" sz="1600" kern="1200" baseline="0" dirty="0" smtClean="0">
                <a:solidFill>
                  <a:srgbClr val="002060"/>
                </a:solidFill>
                <a:latin typeface="OCR A Extended" panose="02010509020102010303" pitchFamily="50" charset="0"/>
                <a:ea typeface="+mn-ea"/>
                <a:cs typeface="+mn-cs"/>
              </a:defRPr>
            </a:lvl1pPr>
          </a:lstStyle>
          <a:p>
            <a:pPr algn="r"/>
            <a:r>
              <a:rPr lang="de-AT" dirty="0" smtClean="0"/>
              <a:t>PD Modul: CENF und Aspekte von </a:t>
            </a:r>
            <a:r>
              <a:rPr lang="de-AT" dirty="0" err="1" smtClean="0"/>
              <a:t>Numeracy</a:t>
            </a:r>
            <a:endParaRPr lang="de-DE"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99CD3-0A26-4BD1-84DD-D6E03B10927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474AA0-86CB-43E0-BB52-270C9AFE5B2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0FA292-D95D-4841-95C8-3A2F60991801}"/>
              </a:ext>
            </a:extLst>
          </p:cNvPr>
          <p:cNvSpPr>
            <a:spLocks noGrp="1"/>
          </p:cNvSpPr>
          <p:nvPr>
            <p:ph type="dt" sz="half" idx="10"/>
          </p:nvPr>
        </p:nvSpPr>
        <p:spPr/>
        <p:txBody>
          <a:bodyPr/>
          <a:lstStyle/>
          <a:p>
            <a:fld id="{EA97094F-5468-4FE5-B282-A1FB91308590}"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F3117D1B-2D8C-45AF-A3CB-544E49025E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5740E3A-E72A-456A-8B94-CF8598D08D9B}"/>
              </a:ext>
            </a:extLst>
          </p:cNvPr>
          <p:cNvSpPr>
            <a:spLocks noGrp="1"/>
          </p:cNvSpPr>
          <p:nvPr>
            <p:ph type="sldNum" sz="quarter" idx="12"/>
          </p:nvPr>
        </p:nvSpPr>
        <p:spPr/>
        <p:txBody>
          <a:bodyPr/>
          <a:lstStyle/>
          <a:p>
            <a:fld id="{858A8011-8596-44AF-962B-4DAC8EAC4B22}" type="slidenum">
              <a:rPr lang="nl-NL" smtClean="0"/>
              <a:t>‹Nr.›</a:t>
            </a:fld>
            <a:endParaRPr lang="nl-NL"/>
          </a:p>
        </p:txBody>
      </p:sp>
    </p:spTree>
    <p:extLst>
      <p:ext uri="{BB962C8B-B14F-4D97-AF65-F5344CB8AC3E}">
        <p14:creationId xmlns:p14="http://schemas.microsoft.com/office/powerpoint/2010/main" val="338926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hteck 8"/>
          <p:cNvSpPr/>
          <p:nvPr/>
        </p:nvSpPr>
        <p:spPr>
          <a:xfrm>
            <a:off x="0" y="347472"/>
            <a:ext cx="12165146" cy="118872"/>
          </a:xfrm>
          <a:prstGeom prst="rect">
            <a:avLst/>
          </a:prstGeom>
          <a:solidFill>
            <a:srgbClr val="FBE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796" dirty="0"/>
          </a:p>
        </p:txBody>
      </p:sp>
      <p:pic>
        <p:nvPicPr>
          <p:cNvPr id="8" name="Bild 7"/>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invGray">
          <a:xfrm>
            <a:off x="0" y="457201"/>
            <a:ext cx="12165146" cy="1371257"/>
          </a:xfrm>
          <a:prstGeom prst="rect">
            <a:avLst/>
          </a:prstGeom>
        </p:spPr>
      </p:pic>
      <p:sp>
        <p:nvSpPr>
          <p:cNvPr id="2" name="Titelplatzhalter 1"/>
          <p:cNvSpPr>
            <a:spLocks noGrp="1"/>
          </p:cNvSpPr>
          <p:nvPr>
            <p:ph type="title"/>
          </p:nvPr>
        </p:nvSpPr>
        <p:spPr bwMode="black">
          <a:xfrm>
            <a:off x="16573" y="481401"/>
            <a:ext cx="12132000" cy="1332000"/>
          </a:xfrm>
          <a:prstGeom prst="rect">
            <a:avLst/>
          </a:prstGeom>
        </p:spPr>
        <p:txBody>
          <a:bodyPr vert="horz" lIns="91440" tIns="45720" rIns="91440" bIns="45720" rtlCol="0" anchor="ctr">
            <a:normAutofit/>
          </a:bodyPr>
          <a:lstStyle/>
          <a:p>
            <a:pPr rtl="0"/>
            <a:r>
              <a:rPr lang="de-DE" dirty="0"/>
              <a:t>Titelmasterformat durch Klicken bearbeiten</a:t>
            </a:r>
          </a:p>
        </p:txBody>
      </p:sp>
      <p:sp>
        <p:nvSpPr>
          <p:cNvPr id="3" name="Textplatzhalter 2"/>
          <p:cNvSpPr>
            <a:spLocks noGrp="1"/>
          </p:cNvSpPr>
          <p:nvPr>
            <p:ph type="body" idx="1"/>
          </p:nvPr>
        </p:nvSpPr>
        <p:spPr>
          <a:xfrm>
            <a:off x="188" y="1932404"/>
            <a:ext cx="12132000" cy="4320000"/>
          </a:xfrm>
          <a:prstGeom prst="rect">
            <a:avLst/>
          </a:prstGeom>
        </p:spPr>
        <p:txBody>
          <a:bodyPr vert="horz" lIns="91440" tIns="45720" rIns="91440" bIns="45720" rtlCol="0">
            <a:normAutofit/>
          </a:bodyPr>
          <a:lstStyle/>
          <a:p>
            <a:pPr lvl="0" rtl="0"/>
            <a:r>
              <a:rPr lang="de-DE" dirty="0"/>
              <a:t>Textmasterformat durch Klicken bearbeiten</a:t>
            </a:r>
          </a:p>
          <a:p>
            <a:pPr lvl="1" rtl="0"/>
            <a:r>
              <a:rPr lang="de-DE" dirty="0"/>
              <a:t>Zweite Ebene</a:t>
            </a:r>
          </a:p>
          <a:p>
            <a:pPr lvl="2" rtl="0"/>
            <a:r>
              <a:rPr lang="de-DE" dirty="0"/>
              <a:t>Dritte </a:t>
            </a:r>
            <a:r>
              <a:rPr lang="de-DE" dirty="0" smtClean="0"/>
              <a:t>Ebene</a:t>
            </a:r>
            <a:endParaRPr lang="de-DE" dirty="0"/>
          </a:p>
        </p:txBody>
      </p:sp>
      <p:sp>
        <p:nvSpPr>
          <p:cNvPr id="5" name="Fußzeilenplatzhalter 4"/>
          <p:cNvSpPr>
            <a:spLocks noGrp="1"/>
          </p:cNvSpPr>
          <p:nvPr>
            <p:ph type="ftr" sz="quarter" idx="3"/>
          </p:nvPr>
        </p:nvSpPr>
        <p:spPr>
          <a:xfrm>
            <a:off x="16573" y="6287199"/>
            <a:ext cx="11340000" cy="540000"/>
          </a:xfrm>
          <a:prstGeom prst="rect">
            <a:avLst/>
          </a:prstGeom>
          <a:solidFill>
            <a:schemeClr val="bg2"/>
          </a:solidFill>
        </p:spPr>
        <p:txBody>
          <a:bodyPr vert="horz" lIns="91440" tIns="45720" rIns="91440" bIns="45720" rtlCol="0" anchor="ctr"/>
          <a:lstStyle>
            <a:lvl1pPr algn="ctr">
              <a:defRPr lang="de-DE" sz="1600" kern="1200" baseline="0" dirty="0" smtClean="0">
                <a:solidFill>
                  <a:srgbClr val="002060"/>
                </a:solidFill>
                <a:latin typeface="OCR A Extended" panose="02010509020102010303" pitchFamily="50" charset="0"/>
                <a:ea typeface="+mn-ea"/>
                <a:cs typeface="+mn-cs"/>
              </a:defRPr>
            </a:lvl1pPr>
          </a:lstStyle>
          <a:p>
            <a:pPr algn="r"/>
            <a:r>
              <a:rPr lang="de-AT" dirty="0" smtClean="0"/>
              <a:t> PD Modul: CENF und Aspekte von </a:t>
            </a:r>
            <a:r>
              <a:rPr lang="de-AT" dirty="0" err="1" smtClean="0"/>
              <a:t>Numeracy</a:t>
            </a:r>
            <a:endParaRPr lang="de-DE" dirty="0"/>
          </a:p>
        </p:txBody>
      </p:sp>
      <p:sp>
        <p:nvSpPr>
          <p:cNvPr id="6" name="Foliennummernplatzhalter 5"/>
          <p:cNvSpPr>
            <a:spLocks noGrp="1"/>
          </p:cNvSpPr>
          <p:nvPr>
            <p:ph type="sldNum" sz="quarter" idx="4"/>
          </p:nvPr>
        </p:nvSpPr>
        <p:spPr>
          <a:xfrm>
            <a:off x="11356573" y="6287199"/>
            <a:ext cx="775615" cy="540000"/>
          </a:xfrm>
          <a:prstGeom prst="rect">
            <a:avLst/>
          </a:prstGeom>
          <a:solidFill>
            <a:schemeClr val="bg2"/>
          </a:solidFill>
        </p:spPr>
        <p:txBody>
          <a:bodyPr vert="horz" lIns="91440" tIns="45720" rIns="91440" bIns="45720" rtlCol="0" anchor="ctr"/>
          <a:lstStyle>
            <a:lvl1pPr algn="r">
              <a:defRPr lang="de-DE" sz="1600" kern="1200" baseline="0" smtClean="0">
                <a:solidFill>
                  <a:srgbClr val="002060"/>
                </a:solidFill>
                <a:latin typeface="OCR A Extended" panose="02010509020102010303" pitchFamily="50" charset="0"/>
                <a:ea typeface="+mn-ea"/>
                <a:cs typeface="+mn-cs"/>
              </a:defRPr>
            </a:lvl1pPr>
          </a:lstStyle>
          <a:p>
            <a:fld id="{BD266BE7-899D-4075-917F-DBDE33B6B692}" type="slidenum">
              <a:rPr lang="de-AT" smtClean="0"/>
              <a:pPr/>
              <a:t>‹Nr.›</a:t>
            </a:fld>
            <a:endParaRPr lang="de-AT" dirty="0"/>
          </a:p>
        </p:txBody>
      </p:sp>
      <p:pic>
        <p:nvPicPr>
          <p:cNvPr id="10" name="Grafik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21000" y="440829"/>
            <a:ext cx="3647188" cy="1404000"/>
          </a:xfrm>
          <a:prstGeom prst="rect">
            <a:avLst/>
          </a:prstGeom>
        </p:spPr>
      </p:pic>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2571" rtl="0" eaLnBrk="1" latinLnBrk="0" hangingPunct="1">
        <a:lnSpc>
          <a:spcPct val="95000"/>
        </a:lnSpc>
        <a:spcBef>
          <a:spcPct val="0"/>
        </a:spcBef>
        <a:buNone/>
        <a:defRPr sz="2800" kern="1200">
          <a:solidFill>
            <a:srgbClr val="FBEB71"/>
          </a:solidFill>
          <a:latin typeface="Arial" panose="020B0604020202020204" pitchFamily="34" charset="0"/>
          <a:ea typeface="+mj-ea"/>
          <a:cs typeface="Arial" panose="020B0604020202020204" pitchFamily="34" charset="0"/>
        </a:defRPr>
      </a:lvl1pPr>
    </p:titleStyle>
    <p:body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p:bodyStyle>
    <p:otherStyle>
      <a:defPPr>
        <a:defRPr/>
      </a:defPPr>
      <a:lvl1pPr marL="0" algn="l" defTabSz="912571" rtl="0" eaLnBrk="1" latinLnBrk="0" hangingPunct="1">
        <a:defRPr sz="1796" kern="1200">
          <a:solidFill>
            <a:schemeClr val="tx1"/>
          </a:solidFill>
          <a:latin typeface="+mn-lt"/>
          <a:ea typeface="+mn-ea"/>
          <a:cs typeface="+mn-cs"/>
        </a:defRPr>
      </a:lvl1pPr>
      <a:lvl2pPr marL="456286" algn="l" defTabSz="912571" rtl="0" eaLnBrk="1" latinLnBrk="0" hangingPunct="1">
        <a:defRPr sz="1796" kern="1200">
          <a:solidFill>
            <a:schemeClr val="tx1"/>
          </a:solidFill>
          <a:latin typeface="+mn-lt"/>
          <a:ea typeface="+mn-ea"/>
          <a:cs typeface="+mn-cs"/>
        </a:defRPr>
      </a:lvl2pPr>
      <a:lvl3pPr marL="912571" algn="l" defTabSz="912571" rtl="0" eaLnBrk="1" latinLnBrk="0" hangingPunct="1">
        <a:defRPr sz="1796" kern="1200">
          <a:solidFill>
            <a:schemeClr val="tx1"/>
          </a:solidFill>
          <a:latin typeface="+mn-lt"/>
          <a:ea typeface="+mn-ea"/>
          <a:cs typeface="+mn-cs"/>
        </a:defRPr>
      </a:lvl3pPr>
      <a:lvl4pPr marL="1368857" algn="l" defTabSz="912571" rtl="0" eaLnBrk="1" latinLnBrk="0" hangingPunct="1">
        <a:defRPr sz="1796" kern="1200">
          <a:solidFill>
            <a:schemeClr val="tx1"/>
          </a:solidFill>
          <a:latin typeface="+mn-lt"/>
          <a:ea typeface="+mn-ea"/>
          <a:cs typeface="+mn-cs"/>
        </a:defRPr>
      </a:lvl4pPr>
      <a:lvl5pPr marL="1825142" algn="l" defTabSz="912571" rtl="0" eaLnBrk="1" latinLnBrk="0" hangingPunct="1">
        <a:defRPr sz="1796" kern="1200">
          <a:solidFill>
            <a:schemeClr val="tx1"/>
          </a:solidFill>
          <a:latin typeface="+mn-lt"/>
          <a:ea typeface="+mn-ea"/>
          <a:cs typeface="+mn-cs"/>
        </a:defRPr>
      </a:lvl5pPr>
      <a:lvl6pPr marL="2281428" algn="l" defTabSz="912571" rtl="0" eaLnBrk="1" latinLnBrk="0" hangingPunct="1">
        <a:defRPr sz="1796" kern="1200">
          <a:solidFill>
            <a:schemeClr val="tx1"/>
          </a:solidFill>
          <a:latin typeface="+mn-lt"/>
          <a:ea typeface="+mn-ea"/>
          <a:cs typeface="+mn-cs"/>
        </a:defRPr>
      </a:lvl6pPr>
      <a:lvl7pPr marL="2737714" algn="l" defTabSz="912571" rtl="0" eaLnBrk="1" latinLnBrk="0" hangingPunct="1">
        <a:defRPr sz="1796" kern="1200">
          <a:solidFill>
            <a:schemeClr val="tx1"/>
          </a:solidFill>
          <a:latin typeface="+mn-lt"/>
          <a:ea typeface="+mn-ea"/>
          <a:cs typeface="+mn-cs"/>
        </a:defRPr>
      </a:lvl7pPr>
      <a:lvl8pPr marL="3193999" algn="l" defTabSz="912571" rtl="0" eaLnBrk="1" latinLnBrk="0" hangingPunct="1">
        <a:defRPr sz="1796" kern="1200">
          <a:solidFill>
            <a:schemeClr val="tx1"/>
          </a:solidFill>
          <a:latin typeface="+mn-lt"/>
          <a:ea typeface="+mn-ea"/>
          <a:cs typeface="+mn-cs"/>
        </a:defRPr>
      </a:lvl8pPr>
      <a:lvl9pPr marL="3650285" algn="l" defTabSz="912571" rtl="0" eaLnBrk="1" latinLnBrk="0" hangingPunct="1">
        <a:defRPr sz="17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hyperlink" Target="https://www.wwf.de/themen-projekte/klima-energie/wwf-klimarechn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ommoneuropeannumeracyframework.e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ommoneuropeannumeracyframework.eu/"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Internationale Forschungsbemühungen</a:t>
            </a:r>
            <a:endParaRPr lang="de-DE" sz="3194" dirty="0">
              <a:solidFill>
                <a:srgbClr val="FFFF00"/>
              </a:solidFill>
              <a:latin typeface="Arial" panose="020B0604020202020204" pitchFamily="34" charset="0"/>
              <a:cs typeface="Arial" panose="020B0604020202020204" pitchFamily="34" charset="0"/>
            </a:endParaRPr>
          </a:p>
        </p:txBody>
      </p:sp>
      <p:sp>
        <p:nvSpPr>
          <p:cNvPr id="14" name="Inhaltsplatzhalter 2"/>
          <p:cNvSpPr>
            <a:spLocks noGrp="1"/>
          </p:cNvSpPr>
          <p:nvPr>
            <p:ph idx="4294967295"/>
          </p:nvPr>
        </p:nvSpPr>
        <p:spPr>
          <a:xfrm>
            <a:off x="0" y="1926000"/>
            <a:ext cx="12168000" cy="4320000"/>
          </a:xfrm>
        </p:spPr>
        <p:txBody>
          <a:bodyPr rtlCol="0">
            <a:noAutofit/>
          </a:bodyPr>
          <a:lstStyle/>
          <a:p>
            <a:pPr marL="0" indent="0" algn="ctr">
              <a:spcBef>
                <a:spcPts val="998"/>
              </a:spcBef>
              <a:buNone/>
            </a:pPr>
            <a:endParaRPr lang="de-DE" sz="1600" dirty="0" smtClean="0">
              <a:solidFill>
                <a:srgbClr val="C00000"/>
              </a:solidFill>
            </a:endParaRPr>
          </a:p>
          <a:p>
            <a:pPr marL="0" indent="0" algn="ctr">
              <a:spcBef>
                <a:spcPts val="998"/>
              </a:spcBef>
              <a:buNone/>
            </a:pPr>
            <a:r>
              <a:rPr lang="de-DE" sz="1600" dirty="0" smtClean="0">
                <a:solidFill>
                  <a:srgbClr val="C00000"/>
                </a:solidFill>
              </a:rPr>
              <a:t>In </a:t>
            </a:r>
            <a:r>
              <a:rPr lang="de-DE" sz="1600" dirty="0">
                <a:solidFill>
                  <a:srgbClr val="C00000"/>
                </a:solidFill>
              </a:rPr>
              <a:t>der Erforschung und Entwicklung eines Verständnisses von  „Alltagsmathematik i</a:t>
            </a:r>
            <a:r>
              <a:rPr lang="de-DE" sz="1600" dirty="0" smtClean="0">
                <a:solidFill>
                  <a:srgbClr val="C00000"/>
                </a:solidFill>
              </a:rPr>
              <a:t>n der </a:t>
            </a:r>
            <a:r>
              <a:rPr lang="de-DE" sz="1600" dirty="0">
                <a:solidFill>
                  <a:srgbClr val="C00000"/>
                </a:solidFill>
              </a:rPr>
              <a:t>Erwachsenenbildung“ gibt es seit 60 Jahren weltweit große </a:t>
            </a:r>
            <a:r>
              <a:rPr lang="de-DE" sz="1600" dirty="0" smtClean="0">
                <a:solidFill>
                  <a:srgbClr val="C00000"/>
                </a:solidFill>
              </a:rPr>
              <a:t>Anstrengungen (z.B. ALM)</a:t>
            </a:r>
            <a:endParaRPr lang="de-DE" sz="1600" dirty="0" smtClean="0">
              <a:solidFill>
                <a:prstClr val="black"/>
              </a:solidFill>
            </a:endParaRPr>
          </a:p>
          <a:p>
            <a:pPr marL="0" indent="0">
              <a:spcBef>
                <a:spcPts val="998"/>
              </a:spcBef>
              <a:buNone/>
            </a:pPr>
            <a:endParaRPr lang="de-DE" sz="1600" dirty="0" smtClean="0">
              <a:solidFill>
                <a:prstClr val="black"/>
              </a:solidFill>
            </a:endParaRPr>
          </a:p>
          <a:p>
            <a:pPr marL="0" indent="0">
              <a:spcBef>
                <a:spcPts val="998"/>
              </a:spcBef>
              <a:buNone/>
            </a:pPr>
            <a:r>
              <a:rPr lang="de-DE" sz="1600" dirty="0" smtClean="0">
                <a:solidFill>
                  <a:prstClr val="black"/>
                </a:solidFill>
              </a:rPr>
              <a:t>Kritisch </a:t>
            </a:r>
            <a:r>
              <a:rPr lang="de-DE" sz="1600" dirty="0">
                <a:solidFill>
                  <a:prstClr val="black"/>
                </a:solidFill>
              </a:rPr>
              <a:t>wird betrachtet …</a:t>
            </a:r>
          </a:p>
          <a:p>
            <a:pPr>
              <a:spcBef>
                <a:spcPts val="998"/>
              </a:spcBef>
              <a:buFont typeface="Symbol" panose="05050102010706020507" pitchFamily="18" charset="2"/>
              <a:buChar char="-"/>
            </a:pPr>
            <a:r>
              <a:rPr lang="de-DE" sz="1600" dirty="0">
                <a:solidFill>
                  <a:prstClr val="black"/>
                </a:solidFill>
              </a:rPr>
              <a:t>die starke schulmathematische Ausrichtung nationaler Curricula </a:t>
            </a:r>
            <a:r>
              <a:rPr lang="de-DE" sz="1600" dirty="0" smtClean="0">
                <a:solidFill>
                  <a:prstClr val="black"/>
                </a:solidFill>
              </a:rPr>
              <a:t>in </a:t>
            </a:r>
            <a:r>
              <a:rPr lang="de-DE" sz="1600" dirty="0">
                <a:solidFill>
                  <a:prstClr val="black"/>
                </a:solidFill>
              </a:rPr>
              <a:t>der Erwachsenenbildung</a:t>
            </a:r>
          </a:p>
          <a:p>
            <a:pPr>
              <a:spcBef>
                <a:spcPts val="998"/>
              </a:spcBef>
              <a:buFont typeface="Symbol" panose="05050102010706020507" pitchFamily="18" charset="2"/>
              <a:buChar char="-"/>
            </a:pPr>
            <a:r>
              <a:rPr lang="de-DE" sz="1600" dirty="0" smtClean="0">
                <a:solidFill>
                  <a:prstClr val="black"/>
                </a:solidFill>
              </a:rPr>
              <a:t>das </a:t>
            </a:r>
            <a:r>
              <a:rPr lang="de-DE" sz="1600" dirty="0">
                <a:solidFill>
                  <a:prstClr val="black"/>
                </a:solidFill>
              </a:rPr>
              <a:t>(oftmalige) Fehlen eines unmittelbaren Lebensbezuges schulmathematischer Konzepte</a:t>
            </a:r>
          </a:p>
          <a:p>
            <a:pPr>
              <a:spcBef>
                <a:spcPts val="998"/>
              </a:spcBef>
              <a:buFont typeface="Symbol" panose="05050102010706020507" pitchFamily="18" charset="2"/>
              <a:buChar char="-"/>
            </a:pPr>
            <a:r>
              <a:rPr lang="de-DE" sz="1600" dirty="0">
                <a:solidFill>
                  <a:prstClr val="black"/>
                </a:solidFill>
              </a:rPr>
              <a:t>die Annahme, </a:t>
            </a:r>
            <a:r>
              <a:rPr lang="de-DE" sz="1600" dirty="0" smtClean="0">
                <a:solidFill>
                  <a:prstClr val="black"/>
                </a:solidFill>
              </a:rPr>
              <a:t>Erwachsene </a:t>
            </a:r>
            <a:r>
              <a:rPr lang="de-DE" sz="1600" dirty="0">
                <a:solidFill>
                  <a:prstClr val="black"/>
                </a:solidFill>
              </a:rPr>
              <a:t>würden </a:t>
            </a:r>
            <a:r>
              <a:rPr lang="de-DE" sz="1600" dirty="0" smtClean="0">
                <a:solidFill>
                  <a:prstClr val="black"/>
                </a:solidFill>
              </a:rPr>
              <a:t>Alltagsprobleme </a:t>
            </a:r>
            <a:r>
              <a:rPr lang="de-DE" sz="1600" dirty="0">
                <a:solidFill>
                  <a:prstClr val="black"/>
                </a:solidFill>
              </a:rPr>
              <a:t>mit schulmathematischen Konzepten lösen</a:t>
            </a:r>
          </a:p>
          <a:p>
            <a:pPr marL="0" indent="0">
              <a:spcBef>
                <a:spcPts val="998"/>
              </a:spcBef>
              <a:buNone/>
            </a:pPr>
            <a:r>
              <a:rPr lang="de-DE" sz="1600" dirty="0">
                <a:solidFill>
                  <a:prstClr val="black"/>
                </a:solidFill>
              </a:rPr>
              <a:t>	</a:t>
            </a:r>
            <a:r>
              <a:rPr lang="de-DE" sz="1200" dirty="0">
                <a:solidFill>
                  <a:prstClr val="black"/>
                </a:solidFill>
              </a:rPr>
              <a:t>"Was die Problemlösung in alltäglichen Situationen motiviert, scheint ein Dilemma zu sein, das einer Lösung bedarf.„ </a:t>
            </a:r>
            <a:r>
              <a:rPr lang="de-DE" sz="1200" dirty="0" smtClean="0">
                <a:solidFill>
                  <a:prstClr val="black"/>
                </a:solidFill>
              </a:rPr>
              <a:t>(</a:t>
            </a:r>
            <a:r>
              <a:rPr lang="de-DE" sz="1200" dirty="0" err="1">
                <a:solidFill>
                  <a:prstClr val="black"/>
                </a:solidFill>
              </a:rPr>
              <a:t>Lave</a:t>
            </a:r>
            <a:r>
              <a:rPr lang="de-DE" sz="1200" dirty="0">
                <a:solidFill>
                  <a:prstClr val="black"/>
                </a:solidFill>
              </a:rPr>
              <a:t>, 1988)</a:t>
            </a:r>
          </a:p>
          <a:p>
            <a:pPr>
              <a:spcBef>
                <a:spcPts val="998"/>
              </a:spcBef>
              <a:buFont typeface="Symbol" panose="05050102010706020507" pitchFamily="18" charset="2"/>
              <a:buChar char="-"/>
            </a:pPr>
            <a:r>
              <a:rPr lang="de-DE" sz="1600" dirty="0">
                <a:solidFill>
                  <a:prstClr val="black"/>
                </a:solidFill>
              </a:rPr>
              <a:t>die individuelle Verantwortung von Trainer*innen, </a:t>
            </a:r>
            <a:r>
              <a:rPr lang="de-DE" sz="1600" dirty="0" smtClean="0">
                <a:solidFill>
                  <a:prstClr val="black"/>
                </a:solidFill>
              </a:rPr>
              <a:t>einen Lebensweltbezug herzustellen</a:t>
            </a:r>
          </a:p>
          <a:p>
            <a:pPr marL="0" indent="0">
              <a:spcBef>
                <a:spcPts val="998"/>
              </a:spcBef>
              <a:buNone/>
            </a:pPr>
            <a:endParaRPr lang="de-DE" sz="1600" dirty="0">
              <a:solidFill>
                <a:prstClr val="black"/>
              </a:solidFill>
            </a:endParaRPr>
          </a:p>
          <a:p>
            <a:pPr marL="0" indent="0">
              <a:spcBef>
                <a:spcPts val="998"/>
              </a:spcBef>
              <a:buNone/>
            </a:pPr>
            <a:endParaRPr lang="de-DE" sz="1796" dirty="0">
              <a:solidFill>
                <a:prstClr val="black"/>
              </a:solidFill>
              <a:latin typeface="Arial" panose="020B0604020202020204" pitchFamily="34" charset="0"/>
              <a:cs typeface="Arial" panose="020B0604020202020204" pitchFamily="34" charset="0"/>
            </a:endParaRPr>
          </a:p>
          <a:p>
            <a:pPr marL="0" indent="0">
              <a:spcBef>
                <a:spcPts val="998"/>
              </a:spcBef>
              <a:buNone/>
            </a:pPr>
            <a:endParaRPr lang="de-DE" sz="1996" dirty="0">
              <a:solidFill>
                <a:prstClr val="black"/>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10</a:t>
            </a:fld>
            <a:endParaRPr lang="de-AT" dirty="0"/>
          </a:p>
        </p:txBody>
      </p:sp>
    </p:spTree>
    <p:extLst>
      <p:ext uri="{BB962C8B-B14F-4D97-AF65-F5344CB8AC3E}">
        <p14:creationId xmlns:p14="http://schemas.microsoft.com/office/powerpoint/2010/main" val="259841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sz="3194" dirty="0">
                <a:solidFill>
                  <a:srgbClr val="FFFF00"/>
                </a:solidFill>
                <a:latin typeface="Arial" panose="020B0604020202020204" pitchFamily="34" charset="0"/>
                <a:cs typeface="Arial" panose="020B0604020202020204" pitchFamily="34" charset="0"/>
              </a:rPr>
              <a:t/>
            </a:r>
            <a:br>
              <a:rPr lang="de-DE" sz="3194" dirty="0">
                <a:solidFill>
                  <a:srgbClr val="FFFF00"/>
                </a:solidFill>
                <a:latin typeface="Arial" panose="020B0604020202020204" pitchFamily="34" charset="0"/>
                <a:cs typeface="Arial" panose="020B0604020202020204" pitchFamily="34" charset="0"/>
              </a:rPr>
            </a:br>
            <a:r>
              <a:rPr lang="de-DE" dirty="0" smtClean="0"/>
              <a:t>Entwicklung des Konzeptes </a:t>
            </a:r>
            <a:r>
              <a:rPr lang="de-DE" dirty="0" err="1" smtClean="0"/>
              <a:t>Numeracy</a:t>
            </a:r>
            <a:r>
              <a:rPr lang="de-DE" sz="3194" b="1" dirty="0">
                <a:solidFill>
                  <a:prstClr val="black"/>
                </a:solidFill>
                <a:latin typeface="Arial" panose="020B0604020202020204" pitchFamily="34" charset="0"/>
                <a:cs typeface="Arial" panose="020B0604020202020204" pitchFamily="34" charset="0"/>
              </a:rPr>
              <a:t/>
            </a:r>
            <a:br>
              <a:rPr lang="de-DE" sz="3194" b="1" dirty="0">
                <a:solidFill>
                  <a:prstClr val="black"/>
                </a:solidFill>
                <a:latin typeface="Arial" panose="020B0604020202020204" pitchFamily="34" charset="0"/>
                <a:cs typeface="Arial" panose="020B0604020202020204" pitchFamily="34" charset="0"/>
              </a:rPr>
            </a:b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r>
              <a:rPr lang="de-AT" dirty="0" smtClean="0"/>
              <a:t>PD </a:t>
            </a:r>
            <a:r>
              <a:rPr lang="de-AT" dirty="0"/>
              <a:t>Modul: CENF und Aspekte von </a:t>
            </a:r>
            <a:r>
              <a:rPr lang="de-AT" dirty="0" err="1"/>
              <a:t>Numeracy</a:t>
            </a: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11</a:t>
            </a:fld>
            <a:endParaRPr lang="de-AT" dirty="0"/>
          </a:p>
        </p:txBody>
      </p:sp>
      <p:pic>
        <p:nvPicPr>
          <p:cNvPr id="6" name="Grafik 5"/>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36188" y="1893600"/>
            <a:ext cx="12132000" cy="4320000"/>
          </a:xfrm>
          <a:prstGeom prst="rect">
            <a:avLst/>
          </a:prstGeom>
          <a:scene3d>
            <a:camera prst="orthographicFront"/>
            <a:lightRig rig="threePt" dir="t"/>
          </a:scene3d>
          <a:sp3d extrusionH="76200">
            <a:bevelB w="165100" prst="coolSlant"/>
            <a:extrusionClr>
              <a:schemeClr val="tx1"/>
            </a:extrusionClr>
          </a:sp3d>
        </p:spPr>
      </p:pic>
    </p:spTree>
    <p:extLst>
      <p:ext uri="{BB962C8B-B14F-4D97-AF65-F5344CB8AC3E}">
        <p14:creationId xmlns:p14="http://schemas.microsoft.com/office/powerpoint/2010/main" val="192633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a:t>Alltagsmathematik </a:t>
            </a:r>
            <a:r>
              <a:rPr lang="de-DE" dirty="0" smtClean="0"/>
              <a:t>nach </a:t>
            </a:r>
            <a:r>
              <a:rPr lang="de-DE" dirty="0" err="1" smtClean="0"/>
              <a:t>Withnall</a:t>
            </a:r>
            <a:r>
              <a:rPr lang="de-DE" dirty="0" smtClean="0"/>
              <a:t> (1994</a:t>
            </a:r>
            <a:r>
              <a:rPr lang="de-DE" dirty="0"/>
              <a:t>)</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12</a:t>
            </a:fld>
            <a:endParaRPr lang="de-AT" dirty="0"/>
          </a:p>
        </p:txBody>
      </p:sp>
      <p:graphicFrame>
        <p:nvGraphicFramePr>
          <p:cNvPr id="6" name="Tabelle 5"/>
          <p:cNvGraphicFramePr>
            <a:graphicFrameLocks noGrp="1"/>
          </p:cNvGraphicFramePr>
          <p:nvPr>
            <p:extLst>
              <p:ext uri="{D42A27DB-BD31-4B8C-83A1-F6EECF244321}">
                <p14:modId xmlns:p14="http://schemas.microsoft.com/office/powerpoint/2010/main" val="384997636"/>
              </p:ext>
            </p:extLst>
          </p:nvPr>
        </p:nvGraphicFramePr>
        <p:xfrm>
          <a:off x="-18094" y="1875236"/>
          <a:ext cx="12168188" cy="4442764"/>
        </p:xfrm>
        <a:graphic>
          <a:graphicData uri="http://schemas.openxmlformats.org/drawingml/2006/table">
            <a:tbl>
              <a:tblPr firstRow="1" bandRow="1">
                <a:tableStyleId>{3B4B98B0-60AC-42C2-AFA5-B58CD77FA1E5}</a:tableStyleId>
              </a:tblPr>
              <a:tblGrid>
                <a:gridCol w="2427063">
                  <a:extLst>
                    <a:ext uri="{9D8B030D-6E8A-4147-A177-3AD203B41FA5}">
                      <a16:colId xmlns:a16="http://schemas.microsoft.com/office/drawing/2014/main" val="466586589"/>
                    </a:ext>
                  </a:extLst>
                </a:gridCol>
                <a:gridCol w="9741125">
                  <a:extLst>
                    <a:ext uri="{9D8B030D-6E8A-4147-A177-3AD203B41FA5}">
                      <a16:colId xmlns:a16="http://schemas.microsoft.com/office/drawing/2014/main" val="3190616917"/>
                    </a:ext>
                  </a:extLst>
                </a:gridCol>
              </a:tblGrid>
              <a:tr h="498487">
                <a:tc>
                  <a:txBody>
                    <a:bodyPr/>
                    <a:lstStyle/>
                    <a:p>
                      <a:r>
                        <a:rPr lang="de-AT" sz="1400" b="0" dirty="0" smtClean="0">
                          <a:solidFill>
                            <a:srgbClr val="C00000"/>
                          </a:solidFill>
                          <a:latin typeface="Arial" panose="020B0604020202020204" pitchFamily="34" charset="0"/>
                          <a:cs typeface="Arial" panose="020B0604020202020204" pitchFamily="34" charset="0"/>
                        </a:rPr>
                        <a:t>Alltagsmathematik im Sinne</a:t>
                      </a:r>
                      <a:r>
                        <a:rPr lang="de-AT" sz="1400" b="0" baseline="0" dirty="0" smtClean="0">
                          <a:solidFill>
                            <a:srgbClr val="C00000"/>
                          </a:solidFill>
                          <a:latin typeface="Arial" panose="020B0604020202020204" pitchFamily="34" charset="0"/>
                          <a:cs typeface="Arial" panose="020B0604020202020204" pitchFamily="34" charset="0"/>
                        </a:rPr>
                        <a:t> </a:t>
                      </a:r>
                      <a:r>
                        <a:rPr lang="de-AT" sz="1400" b="0" dirty="0" smtClean="0">
                          <a:solidFill>
                            <a:srgbClr val="C00000"/>
                          </a:solidFill>
                          <a:latin typeface="Arial" panose="020B0604020202020204" pitchFamily="34" charset="0"/>
                          <a:cs typeface="Arial" panose="020B0604020202020204" pitchFamily="34" charset="0"/>
                        </a:rPr>
                        <a:t>von Schulmathematik</a:t>
                      </a:r>
                      <a:endParaRPr lang="de-AT" sz="1400" b="0" dirty="0">
                        <a:solidFill>
                          <a:srgbClr val="C00000"/>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de-DE" sz="1400" b="0" dirty="0" smtClean="0">
                          <a:latin typeface="Arial" panose="020B0604020202020204" pitchFamily="34" charset="0"/>
                          <a:cs typeface="Arial" panose="020B0604020202020204" pitchFamily="34" charset="0"/>
                        </a:rPr>
                        <a:t>Mindestkenntnisse in Mathematik …, die eine Person besitzen sollte, um als gebildet zu gelten.</a:t>
                      </a:r>
                      <a:endParaRPr lang="de-AT" sz="1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14205489"/>
                  </a:ext>
                </a:extLst>
              </a:tr>
              <a:tr h="498487">
                <a:tc>
                  <a:txBody>
                    <a:bodyPr/>
                    <a:lstStyle/>
                    <a:p>
                      <a:pPr marL="0" algn="l" defTabSz="914400" rtl="0" eaLnBrk="1" latinLnBrk="0" hangingPunct="1"/>
                      <a:r>
                        <a:rPr lang="de-AT" sz="1400" b="0" kern="1200" dirty="0" smtClean="0">
                          <a:solidFill>
                            <a:srgbClr val="C00000"/>
                          </a:solidFill>
                          <a:latin typeface="Arial" panose="020B0604020202020204" pitchFamily="34" charset="0"/>
                          <a:ea typeface="+mn-ea"/>
                          <a:cs typeface="Arial" panose="020B0604020202020204" pitchFamily="34" charset="0"/>
                        </a:rPr>
                        <a:t>Alltagsmathematik </a:t>
                      </a:r>
                    </a:p>
                    <a:p>
                      <a:pPr marL="0" algn="l" defTabSz="914400" rtl="0" eaLnBrk="1" latinLnBrk="0" hangingPunct="1"/>
                      <a:r>
                        <a:rPr lang="de-AT" sz="1400" b="0" kern="1200" dirty="0" smtClean="0">
                          <a:solidFill>
                            <a:srgbClr val="C00000"/>
                          </a:solidFill>
                          <a:latin typeface="Arial" panose="020B0604020202020204" pitchFamily="34" charset="0"/>
                          <a:ea typeface="+mn-ea"/>
                          <a:cs typeface="Arial" panose="020B0604020202020204" pitchFamily="34" charset="0"/>
                        </a:rPr>
                        <a:t>als Begabung</a:t>
                      </a:r>
                      <a:endParaRPr lang="de-AT" sz="1400" b="0"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de-DE" sz="1400" dirty="0" smtClean="0">
                          <a:latin typeface="Arial" panose="020B0604020202020204" pitchFamily="34" charset="0"/>
                          <a:cs typeface="Arial" panose="020B0604020202020204" pitchFamily="34" charset="0"/>
                        </a:rPr>
                        <a:t>Mathematische Fähigkeiten als besonderes Geschenk oder Talent.</a:t>
                      </a:r>
                      <a:endParaRPr lang="de-AT"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43854715"/>
                  </a:ext>
                </a:extLst>
              </a:tr>
              <a:tr h="498487">
                <a:tc>
                  <a:txBody>
                    <a:bodyPr/>
                    <a:lstStyle/>
                    <a:p>
                      <a:r>
                        <a:rPr lang="de-AT" sz="1400" b="0" kern="1200" dirty="0" smtClean="0">
                          <a:solidFill>
                            <a:srgbClr val="C00000"/>
                          </a:solidFill>
                          <a:latin typeface="Arial" panose="020B0604020202020204" pitchFamily="34" charset="0"/>
                          <a:ea typeface="+mn-ea"/>
                          <a:cs typeface="Arial" panose="020B0604020202020204" pitchFamily="34" charset="0"/>
                        </a:rPr>
                        <a:t>Funktionale Alltagsmathematik</a:t>
                      </a:r>
                      <a:endParaRPr lang="de-AT" sz="1400" b="0"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de-DE" sz="1400" dirty="0" smtClean="0">
                          <a:latin typeface="Arial" panose="020B0604020202020204" pitchFamily="34" charset="0"/>
                          <a:cs typeface="Arial" panose="020B0604020202020204" pitchFamily="34" charset="0"/>
                        </a:rPr>
                        <a:t>Ein gewisses Maß an numerischen Fähigkeiten Voraussetzung für eine wirksame Teilhabe an der Gesellschaft und für das wirtschaftliche Überleben der Gesellschaft insgesamt</a:t>
                      </a:r>
                      <a:endParaRPr lang="de-AT"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16287540"/>
                  </a:ext>
                </a:extLst>
              </a:tr>
              <a:tr h="1114266">
                <a:tc>
                  <a:txBody>
                    <a:bodyPr/>
                    <a:lstStyle/>
                    <a:p>
                      <a:r>
                        <a:rPr lang="de-AT" sz="1400" b="0" kern="1200" dirty="0" smtClean="0">
                          <a:solidFill>
                            <a:srgbClr val="C00000"/>
                          </a:solidFill>
                          <a:latin typeface="Arial" panose="020B0604020202020204" pitchFamily="34" charset="0"/>
                          <a:ea typeface="+mn-ea"/>
                          <a:cs typeface="Arial" panose="020B0604020202020204" pitchFamily="34" charset="0"/>
                        </a:rPr>
                        <a:t>Alltagsmathematik zur Bewältigung der</a:t>
                      </a:r>
                      <a:r>
                        <a:rPr lang="de-AT" sz="1400" b="0" kern="1200" baseline="0" dirty="0" smtClean="0">
                          <a:solidFill>
                            <a:srgbClr val="C00000"/>
                          </a:solidFill>
                          <a:latin typeface="Arial" panose="020B0604020202020204" pitchFamily="34" charset="0"/>
                          <a:ea typeface="+mn-ea"/>
                          <a:cs typeface="Arial" panose="020B0604020202020204" pitchFamily="34" charset="0"/>
                        </a:rPr>
                        <a:t> Anforderungen des</a:t>
                      </a:r>
                      <a:r>
                        <a:rPr lang="de-AT" sz="1400" b="0" kern="1200" dirty="0" smtClean="0">
                          <a:solidFill>
                            <a:srgbClr val="C00000"/>
                          </a:solidFill>
                          <a:latin typeface="Arial" panose="020B0604020202020204" pitchFamily="34" charset="0"/>
                          <a:ea typeface="+mn-ea"/>
                          <a:cs typeface="Arial" panose="020B0604020202020204" pitchFamily="34" charset="0"/>
                        </a:rPr>
                        <a:t> täglichen Lebens</a:t>
                      </a:r>
                      <a:endParaRPr lang="de-AT" sz="1400" b="0"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342900" indent="-342900">
                        <a:buAutoNum type="alphaLcParenBoth"/>
                      </a:pPr>
                      <a:r>
                        <a:rPr lang="de-DE" sz="1400" dirty="0" smtClean="0">
                          <a:latin typeface="Arial" panose="020B0604020202020204" pitchFamily="34" charset="0"/>
                          <a:cs typeface="Arial" panose="020B0604020202020204" pitchFamily="34" charset="0"/>
                        </a:rPr>
                        <a:t>Mathematische Fähigkeiten nutzen können, um praktische mathematische</a:t>
                      </a:r>
                      <a:r>
                        <a:rPr lang="de-DE" sz="1400" baseline="0" dirty="0" smtClean="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Anforderungen des täglichen Lebens zu bewältigen;</a:t>
                      </a:r>
                    </a:p>
                    <a:p>
                      <a:pPr marL="0" indent="0">
                        <a:buNone/>
                      </a:pPr>
                      <a:endParaRPr lang="de-DE" sz="1400" dirty="0" smtClean="0">
                        <a:latin typeface="Arial" panose="020B0604020202020204" pitchFamily="34" charset="0"/>
                        <a:cs typeface="Arial" panose="020B0604020202020204" pitchFamily="34" charset="0"/>
                      </a:endParaRPr>
                    </a:p>
                    <a:p>
                      <a:pPr marL="342900" indent="-342900">
                        <a:buAutoNum type="alphaLcParenBoth"/>
                      </a:pPr>
                      <a:r>
                        <a:rPr lang="de-DE" sz="1400" dirty="0" smtClean="0">
                          <a:latin typeface="Arial" panose="020B0604020202020204" pitchFamily="34" charset="0"/>
                          <a:cs typeface="Arial" panose="020B0604020202020204" pitchFamily="34" charset="0"/>
                        </a:rPr>
                        <a:t>Wertschätzung für und ein Verständnis von Informationen, die in mathematischen Begriffen dargestellt werden, z. B. in Grafiken, Diagrammen, Tabellen,</a:t>
                      </a:r>
                      <a:r>
                        <a:rPr lang="de-DE" sz="1400" baseline="0" dirty="0" smtClean="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prozentuale Zunahme oder Abnahme.</a:t>
                      </a:r>
                      <a:endParaRPr lang="de-AT"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77827094"/>
                  </a:ext>
                </a:extLst>
              </a:tr>
              <a:tr h="1730044">
                <a:tc>
                  <a:txBody>
                    <a:bodyPr/>
                    <a:lstStyle/>
                    <a:p>
                      <a:r>
                        <a:rPr lang="de-AT" sz="1400" b="0" kern="1200" dirty="0" smtClean="0">
                          <a:solidFill>
                            <a:srgbClr val="C00000"/>
                          </a:solidFill>
                          <a:latin typeface="Arial" panose="020B0604020202020204" pitchFamily="34" charset="0"/>
                          <a:ea typeface="+mn-ea"/>
                          <a:cs typeface="Arial" panose="020B0604020202020204" pitchFamily="34" charset="0"/>
                        </a:rPr>
                        <a:t>Kontextspezifische Alltagsmathematik</a:t>
                      </a:r>
                      <a:endParaRPr lang="de-AT" sz="1400" b="0" kern="1200" dirty="0">
                        <a:solidFill>
                          <a:srgbClr val="C00000"/>
                        </a:solidFill>
                        <a:latin typeface="Arial" panose="020B0604020202020204" pitchFamily="34" charset="0"/>
                        <a:ea typeface="+mn-ea"/>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de-DE" sz="1400" dirty="0" smtClean="0">
                          <a:latin typeface="Arial" panose="020B0604020202020204" pitchFamily="34" charset="0"/>
                          <a:cs typeface="Arial" panose="020B0604020202020204" pitchFamily="34" charset="0"/>
                        </a:rPr>
                        <a:t>Eine Reihe von alltagsmathematischen Fähigkeiten, die in bestimmten praktischen Kontexten angewendet werden können,</a:t>
                      </a:r>
                      <a:r>
                        <a:rPr lang="de-DE" sz="1400" baseline="0" dirty="0" smtClean="0">
                          <a:latin typeface="Arial" panose="020B0604020202020204" pitchFamily="34" charset="0"/>
                          <a:cs typeface="Arial" panose="020B0604020202020204" pitchFamily="34" charset="0"/>
                        </a:rPr>
                        <a:t> wenn …</a:t>
                      </a:r>
                      <a:endParaRPr lang="de-DE" sz="1400" dirty="0" smtClean="0">
                        <a:latin typeface="Arial" panose="020B0604020202020204" pitchFamily="34" charset="0"/>
                        <a:cs typeface="Arial" panose="020B0604020202020204" pitchFamily="34" charset="0"/>
                      </a:endParaRPr>
                    </a:p>
                    <a:p>
                      <a:pPr marL="342900" indent="-342900">
                        <a:buFont typeface="+mj-lt"/>
                        <a:buAutoNum type="alphaLcPeriod"/>
                      </a:pPr>
                      <a:r>
                        <a:rPr lang="de-DE" sz="1400" dirty="0" smtClean="0">
                          <a:latin typeface="Arial" panose="020B0604020202020204" pitchFamily="34" charset="0"/>
                          <a:cs typeface="Arial" panose="020B0604020202020204" pitchFamily="34" charset="0"/>
                        </a:rPr>
                        <a:t>Ziel</a:t>
                      </a:r>
                      <a:r>
                        <a:rPr lang="de-DE" sz="1400" baseline="0" dirty="0" smtClean="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und Bedeutung einer Aktivität</a:t>
                      </a:r>
                      <a:r>
                        <a:rPr lang="de-DE" sz="1400" baseline="0" dirty="0" smtClean="0">
                          <a:latin typeface="Arial" panose="020B0604020202020204" pitchFamily="34" charset="0"/>
                          <a:cs typeface="Arial" panose="020B0604020202020204" pitchFamily="34" charset="0"/>
                        </a:rPr>
                        <a:t> wichtig genug erscheinen, dass es </a:t>
                      </a:r>
                      <a:r>
                        <a:rPr lang="de-DE" sz="1400" dirty="0" smtClean="0">
                          <a:latin typeface="Arial" panose="020B0604020202020204" pitchFamily="34" charset="0"/>
                          <a:cs typeface="Arial" panose="020B0604020202020204" pitchFamily="34" charset="0"/>
                        </a:rPr>
                        <a:t>Sinn macht, alltagsmathematisch gelöst zu werden;</a:t>
                      </a:r>
                    </a:p>
                    <a:p>
                      <a:pPr marL="342900" indent="-342900">
                        <a:buFont typeface="+mj-lt"/>
                        <a:buAutoNum type="alphaLcPeriod"/>
                      </a:pPr>
                      <a:r>
                        <a:rPr lang="de-DE" sz="1400" dirty="0" smtClean="0">
                          <a:latin typeface="Arial" panose="020B0604020202020204" pitchFamily="34" charset="0"/>
                          <a:cs typeface="Arial" panose="020B0604020202020204" pitchFamily="34" charset="0"/>
                        </a:rPr>
                        <a:t>sozialen Beziehungen (einschließlich der Ausübung von Macht) im Umfeld</a:t>
                      </a:r>
                      <a:r>
                        <a:rPr lang="de-DE" sz="1400" baseline="0" dirty="0" smtClean="0">
                          <a:latin typeface="Arial" panose="020B0604020202020204" pitchFamily="34" charset="0"/>
                          <a:cs typeface="Arial" panose="020B0604020202020204" pitchFamily="34" charset="0"/>
                        </a:rPr>
                        <a:t> eine alltagsmathematische Lösung eine Rolle spielen;</a:t>
                      </a:r>
                      <a:r>
                        <a:rPr lang="de-DE" sz="1400" dirty="0" smtClean="0">
                          <a:latin typeface="Arial" panose="020B0604020202020204" pitchFamily="34" charset="0"/>
                          <a:cs typeface="Arial" panose="020B0604020202020204" pitchFamily="34" charset="0"/>
                        </a:rPr>
                        <a:t> </a:t>
                      </a:r>
                    </a:p>
                    <a:p>
                      <a:pPr marL="342900" indent="-342900">
                        <a:buFont typeface="+mj-lt"/>
                        <a:buAutoNum type="alphaLcPeriod"/>
                      </a:pPr>
                      <a:r>
                        <a:rPr lang="de-DE" sz="1400" baseline="0" dirty="0" smtClean="0">
                          <a:latin typeface="Arial" panose="020B0604020202020204" pitchFamily="34" charset="0"/>
                          <a:cs typeface="Arial" panose="020B0604020202020204" pitchFamily="34" charset="0"/>
                        </a:rPr>
                        <a:t>m</a:t>
                      </a:r>
                      <a:r>
                        <a:rPr lang="de-DE" sz="1400" dirty="0" smtClean="0">
                          <a:latin typeface="Arial" panose="020B0604020202020204" pitchFamily="34" charset="0"/>
                          <a:cs typeface="Arial" panose="020B0604020202020204" pitchFamily="34" charset="0"/>
                        </a:rPr>
                        <a:t>ateriellen Ressourcen</a:t>
                      </a:r>
                      <a:r>
                        <a:rPr lang="de-DE" sz="1400" baseline="0" dirty="0" smtClean="0">
                          <a:latin typeface="Arial" panose="020B0604020202020204" pitchFamily="34" charset="0"/>
                          <a:cs typeface="Arial" panose="020B0604020202020204" pitchFamily="34" charset="0"/>
                        </a:rPr>
                        <a:t> als </a:t>
                      </a:r>
                      <a:r>
                        <a:rPr lang="de-DE" sz="1400" dirty="0" smtClean="0">
                          <a:latin typeface="Arial" panose="020B0604020202020204" pitchFamily="34" charset="0"/>
                          <a:cs typeface="Arial" panose="020B0604020202020204" pitchFamily="34" charset="0"/>
                        </a:rPr>
                        <a:t>Grundlage für die alltagsmathematische</a:t>
                      </a:r>
                      <a:r>
                        <a:rPr lang="de-DE" sz="1400" baseline="0" dirty="0" smtClean="0">
                          <a:latin typeface="Arial" panose="020B0604020202020204" pitchFamily="34" charset="0"/>
                          <a:cs typeface="Arial" panose="020B0604020202020204" pitchFamily="34" charset="0"/>
                        </a:rPr>
                        <a:t> Behandlung zur Verfügung stehen.</a:t>
                      </a:r>
                      <a:endParaRPr lang="de-AT"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30925200"/>
                  </a:ext>
                </a:extLst>
              </a:tr>
            </a:tbl>
          </a:graphicData>
        </a:graphic>
      </p:graphicFrame>
    </p:spTree>
    <p:extLst>
      <p:ext uri="{BB962C8B-B14F-4D97-AF65-F5344CB8AC3E}">
        <p14:creationId xmlns:p14="http://schemas.microsoft.com/office/powerpoint/2010/main" val="71956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
            </a:r>
            <a:br>
              <a:rPr lang="de-DE" dirty="0" smtClean="0"/>
            </a:br>
            <a:r>
              <a:rPr lang="de-DE" dirty="0" err="1" smtClean="0"/>
              <a:t>Use</a:t>
            </a:r>
            <a:r>
              <a:rPr lang="de-DE" dirty="0" smtClean="0"/>
              <a:t> </a:t>
            </a:r>
            <a:r>
              <a:rPr lang="de-DE" dirty="0" err="1" smtClean="0"/>
              <a:t>value</a:t>
            </a:r>
            <a:r>
              <a:rPr lang="de-DE" dirty="0" smtClean="0"/>
              <a:t> – Exchange Value </a:t>
            </a:r>
            <a:r>
              <a:rPr lang="de-DE" dirty="0"/>
              <a:t/>
            </a:r>
            <a:br>
              <a:rPr lang="de-DE" dirty="0"/>
            </a:br>
            <a:endParaRPr lang="de-DE" sz="3194" dirty="0">
              <a:solidFill>
                <a:srgbClr val="FFFF00"/>
              </a:solidFill>
              <a:latin typeface="Arial" panose="020B0604020202020204" pitchFamily="34" charset="0"/>
              <a:cs typeface="Arial" panose="020B0604020202020204" pitchFamily="34" charset="0"/>
            </a:endParaRPr>
          </a:p>
        </p:txBody>
      </p:sp>
      <p:sp>
        <p:nvSpPr>
          <p:cNvPr id="14" name="Inhaltsplatzhalter 2"/>
          <p:cNvSpPr>
            <a:spLocks noGrp="1"/>
          </p:cNvSpPr>
          <p:nvPr>
            <p:ph idx="4294967295"/>
          </p:nvPr>
        </p:nvSpPr>
        <p:spPr>
          <a:xfrm>
            <a:off x="0" y="1870151"/>
            <a:ext cx="12132000" cy="4320000"/>
          </a:xfrm>
        </p:spPr>
        <p:txBody>
          <a:bodyPr rtlCol="0">
            <a:noAutofit/>
          </a:bodyPr>
          <a:lstStyle/>
          <a:p>
            <a:pPr marL="0" indent="0">
              <a:spcBef>
                <a:spcPts val="998"/>
              </a:spcBef>
              <a:buNone/>
            </a:pPr>
            <a:endParaRPr lang="de-DE" sz="1796" dirty="0">
              <a:solidFill>
                <a:prstClr val="black"/>
              </a:solidFill>
              <a:latin typeface="Arial" panose="020B0604020202020204" pitchFamily="34" charset="0"/>
              <a:cs typeface="Arial" panose="020B0604020202020204" pitchFamily="34" charset="0"/>
            </a:endParaRPr>
          </a:p>
          <a:p>
            <a:pPr marL="0" indent="0">
              <a:spcBef>
                <a:spcPts val="998"/>
              </a:spcBef>
              <a:buNone/>
            </a:pPr>
            <a:endParaRPr lang="de-DE" sz="1996" dirty="0">
              <a:solidFill>
                <a:prstClr val="black"/>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13</a:t>
            </a:fld>
            <a:endParaRPr lang="de-AT" dirty="0"/>
          </a:p>
        </p:txBody>
      </p:sp>
      <p:sp>
        <p:nvSpPr>
          <p:cNvPr id="6" name="Abgerundetes Rechteck 5"/>
          <p:cNvSpPr/>
          <p:nvPr/>
        </p:nvSpPr>
        <p:spPr>
          <a:xfrm>
            <a:off x="221595" y="4407402"/>
            <a:ext cx="11448661" cy="1608040"/>
          </a:xfrm>
          <a:prstGeom prst="roundRect">
            <a:avLst/>
          </a:prstGeom>
          <a:solidFill>
            <a:schemeClr val="accent3">
              <a:lumMod val="40000"/>
              <a:lumOff val="6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Abgerundetes Rechteck 6"/>
          <p:cNvSpPr/>
          <p:nvPr/>
        </p:nvSpPr>
        <p:spPr>
          <a:xfrm>
            <a:off x="5729807" y="2062250"/>
            <a:ext cx="2043405" cy="613408"/>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p:cNvSpPr txBox="1"/>
          <p:nvPr/>
        </p:nvSpPr>
        <p:spPr>
          <a:xfrm>
            <a:off x="5835377" y="3126568"/>
            <a:ext cx="1803743" cy="523220"/>
          </a:xfrm>
          <a:prstGeom prst="rect">
            <a:avLst/>
          </a:prstGeom>
          <a:noFill/>
          <a:ln>
            <a:noFill/>
          </a:ln>
        </p:spPr>
        <p:txBody>
          <a:bodyPr wrap="square" rtlCol="0">
            <a:spAutoFit/>
          </a:bodyPr>
          <a:lstStyle/>
          <a:p>
            <a:pPr algn="ctr"/>
            <a:r>
              <a:rPr lang="de-DE" sz="1400" dirty="0">
                <a:latin typeface="Arial" panose="020B0604020202020204" pitchFamily="34" charset="0"/>
                <a:cs typeface="Arial" panose="020B0604020202020204" pitchFamily="34" charset="0"/>
              </a:rPr>
              <a:t>Anwenden im vertrauten Kontext</a:t>
            </a:r>
          </a:p>
        </p:txBody>
      </p:sp>
      <p:sp>
        <p:nvSpPr>
          <p:cNvPr id="9" name="Textfeld 8"/>
          <p:cNvSpPr txBox="1"/>
          <p:nvPr/>
        </p:nvSpPr>
        <p:spPr>
          <a:xfrm>
            <a:off x="9278375" y="3018846"/>
            <a:ext cx="1644588" cy="1169551"/>
          </a:xfrm>
          <a:prstGeom prst="rect">
            <a:avLst/>
          </a:prstGeom>
          <a:noFill/>
          <a:ln>
            <a:noFill/>
          </a:ln>
        </p:spPr>
        <p:txBody>
          <a:bodyPr wrap="square" rtlCol="0">
            <a:spAutoFit/>
          </a:bodyPr>
          <a:lstStyle/>
          <a:p>
            <a:pPr algn="ctr"/>
            <a:r>
              <a:rPr lang="de-DE" sz="1400" dirty="0">
                <a:latin typeface="Arial" panose="020B0604020202020204" pitchFamily="34" charset="0"/>
                <a:cs typeface="Arial" panose="020B0604020202020204" pitchFamily="34" charset="0"/>
              </a:rPr>
              <a:t>Analyse auch unvertrauter </a:t>
            </a:r>
            <a:r>
              <a:rPr lang="de-DE" sz="1400" dirty="0" smtClean="0">
                <a:latin typeface="Arial" panose="020B0604020202020204" pitchFamily="34" charset="0"/>
                <a:cs typeface="Arial" panose="020B0604020202020204" pitchFamily="34" charset="0"/>
              </a:rPr>
              <a:t>Situationen</a:t>
            </a:r>
          </a:p>
          <a:p>
            <a:pPr algn="ctr"/>
            <a:endParaRPr lang="de-DE" sz="1400" dirty="0">
              <a:latin typeface="Arial" panose="020B0604020202020204" pitchFamily="34" charset="0"/>
              <a:cs typeface="Arial" panose="020B0604020202020204" pitchFamily="34" charset="0"/>
            </a:endParaRPr>
          </a:p>
          <a:p>
            <a:pPr algn="ctr"/>
            <a:endParaRPr lang="de-DE" sz="1400" dirty="0">
              <a:latin typeface="Arial" panose="020B0604020202020204" pitchFamily="34" charset="0"/>
              <a:cs typeface="Arial" panose="020B0604020202020204" pitchFamily="34" charset="0"/>
            </a:endParaRPr>
          </a:p>
        </p:txBody>
      </p:sp>
      <p:sp>
        <p:nvSpPr>
          <p:cNvPr id="10" name="Abgerundetes Rechteck 9"/>
          <p:cNvSpPr/>
          <p:nvPr/>
        </p:nvSpPr>
        <p:spPr>
          <a:xfrm>
            <a:off x="2510570" y="4643424"/>
            <a:ext cx="2043405" cy="1138334"/>
          </a:xfrm>
          <a:prstGeom prst="round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Textfeld 10"/>
          <p:cNvSpPr txBox="1"/>
          <p:nvPr/>
        </p:nvSpPr>
        <p:spPr>
          <a:xfrm>
            <a:off x="2709978" y="4759283"/>
            <a:ext cx="1644588" cy="954107"/>
          </a:xfrm>
          <a:prstGeom prst="rect">
            <a:avLst/>
          </a:prstGeom>
          <a:noFill/>
          <a:ln>
            <a:noFill/>
          </a:ln>
        </p:spPr>
        <p:txBody>
          <a:bodyPr wrap="square" rtlCol="0">
            <a:spAutoFit/>
          </a:bodyPr>
          <a:lstStyle/>
          <a:p>
            <a:pPr algn="ctr"/>
            <a:r>
              <a:rPr lang="de-DE" sz="1400" dirty="0">
                <a:latin typeface="Arial" panose="020B0604020202020204" pitchFamily="34" charset="0"/>
                <a:cs typeface="Arial" panose="020B0604020202020204" pitchFamily="34" charset="0"/>
              </a:rPr>
              <a:t>Zahlen, geometrische Objekte, Tabellen, …</a:t>
            </a:r>
            <a:endParaRPr lang="de-AT" sz="1400" dirty="0">
              <a:latin typeface="Arial" panose="020B0604020202020204" pitchFamily="34" charset="0"/>
              <a:cs typeface="Arial" panose="020B0604020202020204" pitchFamily="34" charset="0"/>
            </a:endParaRPr>
          </a:p>
        </p:txBody>
      </p:sp>
      <p:sp>
        <p:nvSpPr>
          <p:cNvPr id="12" name="Abgerundetes Rechteck 11"/>
          <p:cNvSpPr/>
          <p:nvPr/>
        </p:nvSpPr>
        <p:spPr>
          <a:xfrm>
            <a:off x="5729807" y="4643424"/>
            <a:ext cx="2043405" cy="1138334"/>
          </a:xfrm>
          <a:prstGeom prst="round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Textfeld 14"/>
          <p:cNvSpPr txBox="1"/>
          <p:nvPr/>
        </p:nvSpPr>
        <p:spPr>
          <a:xfrm>
            <a:off x="5882208" y="5058702"/>
            <a:ext cx="1756912" cy="307777"/>
          </a:xfrm>
          <a:prstGeom prst="rect">
            <a:avLst/>
          </a:prstGeom>
          <a:noFill/>
          <a:ln>
            <a:noFill/>
          </a:ln>
        </p:spPr>
        <p:txBody>
          <a:bodyPr wrap="square" rtlCol="0">
            <a:spAutoFit/>
          </a:bodyPr>
          <a:lstStyle/>
          <a:p>
            <a:pPr algn="ctr"/>
            <a:r>
              <a:rPr lang="de-DE" sz="1400" dirty="0">
                <a:latin typeface="Arial" panose="020B0604020202020204" pitchFamily="34" charset="0"/>
                <a:cs typeface="Arial" panose="020B0604020202020204" pitchFamily="34" charset="0"/>
              </a:rPr>
              <a:t>Alltagsmathematik</a:t>
            </a:r>
            <a:endParaRPr lang="de-AT" sz="1400" dirty="0">
              <a:latin typeface="Arial" panose="020B0604020202020204" pitchFamily="34" charset="0"/>
              <a:cs typeface="Arial" panose="020B0604020202020204" pitchFamily="34" charset="0"/>
            </a:endParaRPr>
          </a:p>
        </p:txBody>
      </p:sp>
      <p:sp>
        <p:nvSpPr>
          <p:cNvPr id="16" name="Abgerundetes Rechteck 15"/>
          <p:cNvSpPr/>
          <p:nvPr/>
        </p:nvSpPr>
        <p:spPr>
          <a:xfrm>
            <a:off x="9013652" y="4643424"/>
            <a:ext cx="2043405" cy="1138334"/>
          </a:xfrm>
          <a:prstGeom prst="round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feld 16"/>
          <p:cNvSpPr txBox="1"/>
          <p:nvPr/>
        </p:nvSpPr>
        <p:spPr>
          <a:xfrm>
            <a:off x="9213060" y="4735536"/>
            <a:ext cx="1644588" cy="738664"/>
          </a:xfrm>
          <a:prstGeom prst="rect">
            <a:avLst/>
          </a:prstGeom>
          <a:noFill/>
          <a:ln>
            <a:noFill/>
          </a:ln>
        </p:spPr>
        <p:txBody>
          <a:bodyPr wrap="square" rtlCol="0">
            <a:spAutoFit/>
          </a:bodyPr>
          <a:lstStyle/>
          <a:p>
            <a:pPr algn="ctr"/>
            <a:r>
              <a:rPr lang="de-DE" sz="1400" u="sng" dirty="0">
                <a:latin typeface="Arial" panose="020B0604020202020204" pitchFamily="34" charset="0"/>
                <a:cs typeface="Arial" panose="020B0604020202020204" pitchFamily="34" charset="0"/>
              </a:rPr>
              <a:t>Schulmathematik</a:t>
            </a:r>
          </a:p>
          <a:p>
            <a:pPr algn="ctr"/>
            <a:r>
              <a:rPr lang="de-DE" sz="1400" dirty="0">
                <a:latin typeface="Arial" panose="020B0604020202020204" pitchFamily="34" charset="0"/>
                <a:cs typeface="Arial" panose="020B0604020202020204" pitchFamily="34" charset="0"/>
              </a:rPr>
              <a:t>Akademische Mathematik</a:t>
            </a:r>
          </a:p>
        </p:txBody>
      </p:sp>
      <p:sp>
        <p:nvSpPr>
          <p:cNvPr id="18" name="Textfeld 17"/>
          <p:cNvSpPr txBox="1"/>
          <p:nvPr/>
        </p:nvSpPr>
        <p:spPr>
          <a:xfrm>
            <a:off x="221595" y="5058699"/>
            <a:ext cx="1756912" cy="307777"/>
          </a:xfrm>
          <a:prstGeom prst="rect">
            <a:avLst/>
          </a:prstGeom>
          <a:solidFill>
            <a:schemeClr val="bg2"/>
          </a:solidFill>
          <a:ln>
            <a:noFill/>
          </a:ln>
        </p:spPr>
        <p:txBody>
          <a:bodyPr wrap="square" rtlCol="0">
            <a:spAutoFit/>
          </a:bodyPr>
          <a:lstStyle/>
          <a:p>
            <a:pPr algn="ctr"/>
            <a:r>
              <a:rPr lang="de-DE" sz="1400" b="1" dirty="0">
                <a:solidFill>
                  <a:srgbClr val="002060"/>
                </a:solidFill>
                <a:latin typeface="Arial" panose="020B0604020202020204" pitchFamily="34" charset="0"/>
                <a:cs typeface="Arial" panose="020B0604020202020204" pitchFamily="34" charset="0"/>
              </a:rPr>
              <a:t>MATHEMATIK</a:t>
            </a:r>
            <a:endParaRPr lang="de-AT" sz="1400" b="1" dirty="0">
              <a:solidFill>
                <a:srgbClr val="002060"/>
              </a:solidFill>
              <a:latin typeface="Arial" panose="020B0604020202020204" pitchFamily="34" charset="0"/>
              <a:cs typeface="Arial" panose="020B0604020202020204" pitchFamily="34" charset="0"/>
            </a:endParaRPr>
          </a:p>
        </p:txBody>
      </p:sp>
      <p:sp>
        <p:nvSpPr>
          <p:cNvPr id="19" name="Textfeld 18"/>
          <p:cNvSpPr txBox="1"/>
          <p:nvPr/>
        </p:nvSpPr>
        <p:spPr>
          <a:xfrm>
            <a:off x="5715546" y="2170751"/>
            <a:ext cx="2043404" cy="30777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de-DE" sz="1400" b="1" dirty="0" err="1">
                <a:solidFill>
                  <a:schemeClr val="bg2"/>
                </a:solidFill>
                <a:latin typeface="Arial" panose="020B0604020202020204" pitchFamily="34" charset="0"/>
                <a:cs typeface="Arial" panose="020B0604020202020204" pitchFamily="34" charset="0"/>
              </a:rPr>
              <a:t>Use</a:t>
            </a:r>
            <a:r>
              <a:rPr lang="de-DE" sz="1400" b="1" dirty="0">
                <a:solidFill>
                  <a:schemeClr val="bg2"/>
                </a:solidFill>
                <a:latin typeface="Arial" panose="020B0604020202020204" pitchFamily="34" charset="0"/>
                <a:cs typeface="Arial" panose="020B0604020202020204" pitchFamily="34" charset="0"/>
              </a:rPr>
              <a:t> </a:t>
            </a:r>
            <a:r>
              <a:rPr lang="de-DE" sz="1400" b="1" dirty="0" err="1">
                <a:solidFill>
                  <a:schemeClr val="bg2"/>
                </a:solidFill>
                <a:latin typeface="Arial" panose="020B0604020202020204" pitchFamily="34" charset="0"/>
                <a:cs typeface="Arial" panose="020B0604020202020204" pitchFamily="34" charset="0"/>
              </a:rPr>
              <a:t>value</a:t>
            </a:r>
            <a:endParaRPr lang="de-AT" sz="1400" b="1" dirty="0">
              <a:solidFill>
                <a:schemeClr val="bg2"/>
              </a:solidFill>
              <a:latin typeface="Arial" panose="020B0604020202020204" pitchFamily="34" charset="0"/>
              <a:cs typeface="Arial" panose="020B0604020202020204" pitchFamily="34" charset="0"/>
            </a:endParaRPr>
          </a:p>
        </p:txBody>
      </p:sp>
      <p:sp>
        <p:nvSpPr>
          <p:cNvPr id="20" name="Textfeld 19"/>
          <p:cNvSpPr txBox="1"/>
          <p:nvPr/>
        </p:nvSpPr>
        <p:spPr>
          <a:xfrm>
            <a:off x="8886662" y="2117981"/>
            <a:ext cx="2297384"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endParaRPr lang="de-AT" sz="1400" b="1" dirty="0">
              <a:solidFill>
                <a:srgbClr val="0070C0"/>
              </a:solidFill>
              <a:latin typeface="Arial" panose="020B0604020202020204" pitchFamily="34" charset="0"/>
              <a:cs typeface="Arial" panose="020B0604020202020204" pitchFamily="34" charset="0"/>
            </a:endParaRPr>
          </a:p>
        </p:txBody>
      </p:sp>
      <p:sp>
        <p:nvSpPr>
          <p:cNvPr id="21" name="Abgerundetes Rechteck 20"/>
          <p:cNvSpPr/>
          <p:nvPr/>
        </p:nvSpPr>
        <p:spPr>
          <a:xfrm>
            <a:off x="5595006" y="1883056"/>
            <a:ext cx="2286000" cy="427541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Abgerundetes Rechteck 21"/>
          <p:cNvSpPr/>
          <p:nvPr/>
        </p:nvSpPr>
        <p:spPr>
          <a:xfrm>
            <a:off x="8892354" y="1883056"/>
            <a:ext cx="2286000" cy="427541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Abgerundetes Rechteck 22"/>
          <p:cNvSpPr/>
          <p:nvPr/>
        </p:nvSpPr>
        <p:spPr>
          <a:xfrm>
            <a:off x="9027913" y="2097880"/>
            <a:ext cx="2043405" cy="613408"/>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 name="Textfeld 23"/>
          <p:cNvSpPr txBox="1"/>
          <p:nvPr/>
        </p:nvSpPr>
        <p:spPr>
          <a:xfrm>
            <a:off x="9013652" y="2206381"/>
            <a:ext cx="2043404" cy="30777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de-DE" sz="1400" b="1" dirty="0">
                <a:solidFill>
                  <a:schemeClr val="bg2"/>
                </a:solidFill>
                <a:latin typeface="Arial" panose="020B0604020202020204" pitchFamily="34" charset="0"/>
                <a:cs typeface="Arial" panose="020B0604020202020204" pitchFamily="34" charset="0"/>
              </a:rPr>
              <a:t>Exchange </a:t>
            </a:r>
            <a:r>
              <a:rPr lang="de-DE" sz="1400" b="1" dirty="0" err="1">
                <a:solidFill>
                  <a:schemeClr val="bg2"/>
                </a:solidFill>
                <a:latin typeface="Arial" panose="020B0604020202020204" pitchFamily="34" charset="0"/>
                <a:cs typeface="Arial" panose="020B0604020202020204" pitchFamily="34" charset="0"/>
              </a:rPr>
              <a:t>value</a:t>
            </a:r>
            <a:endParaRPr lang="de-AT" sz="14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754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67699"/>
            <a:ext cx="12132000" cy="1332000"/>
          </a:xfrm>
        </p:spPr>
        <p:txBody>
          <a:bodyPr rtlCol="0">
            <a:noAutofit/>
          </a:bodyPr>
          <a:lstStyle/>
          <a:p>
            <a:r>
              <a:rPr lang="de-DE" dirty="0" smtClean="0"/>
              <a:t>Aspekte und Levels</a:t>
            </a:r>
            <a:endParaRPr lang="de-DE" dirty="0"/>
          </a:p>
        </p:txBody>
      </p:sp>
      <p:sp>
        <p:nvSpPr>
          <p:cNvPr id="5" name="Fußzeilenplatzhalter 4"/>
          <p:cNvSpPr>
            <a:spLocks noGrp="1"/>
          </p:cNvSpPr>
          <p:nvPr>
            <p:ph type="ftr" sz="quarter" idx="3"/>
          </p:nvPr>
        </p:nvSpPr>
        <p:spPr/>
        <p:txBody>
          <a:bodyPr/>
          <a:lstStyle/>
          <a:p>
            <a:pPr algn="r"/>
            <a:r>
              <a:rPr lang="de-DE" dirty="0" smtClean="0"/>
              <a:t> </a:t>
            </a:r>
          </a:p>
          <a:p>
            <a:pPr algn="r"/>
            <a:r>
              <a:rPr lang="de-AT" dirty="0"/>
              <a:t>PD Modul: CENF und Aspekte von </a:t>
            </a:r>
            <a:r>
              <a:rPr lang="de-AT" dirty="0" err="1"/>
              <a:t>Numeracy</a:t>
            </a:r>
            <a:endParaRPr lang="de-DE" dirty="0"/>
          </a:p>
          <a:p>
            <a:pPr algn="r"/>
            <a:endParaRPr lang="de-DE" dirty="0"/>
          </a:p>
        </p:txBody>
      </p:sp>
      <p:sp>
        <p:nvSpPr>
          <p:cNvPr id="6" name="Foliennummernplatzhalter 5"/>
          <p:cNvSpPr>
            <a:spLocks noGrp="1"/>
          </p:cNvSpPr>
          <p:nvPr>
            <p:ph type="sldNum" sz="quarter" idx="4"/>
          </p:nvPr>
        </p:nvSpPr>
        <p:spPr/>
        <p:txBody>
          <a:bodyPr/>
          <a:lstStyle/>
          <a:p>
            <a:fld id="{BD266BE7-899D-4075-917F-DBDE33B6B692}" type="slidenum">
              <a:rPr lang="de-AT" smtClean="0"/>
              <a:pPr/>
              <a:t>14</a:t>
            </a:fld>
            <a:endParaRPr lang="de-AT" dirty="0"/>
          </a:p>
        </p:txBody>
      </p:sp>
      <p:pic>
        <p:nvPicPr>
          <p:cNvPr id="7" name="Inhaltsplatzhalter 1"/>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0" y="1951878"/>
            <a:ext cx="6840000" cy="4320000"/>
          </a:xfrm>
          <a:prstGeom prst="rect">
            <a:avLst/>
          </a:prstGeom>
        </p:spPr>
      </p:pic>
      <p:pic>
        <p:nvPicPr>
          <p:cNvPr id="8" name="Inhaltsplatzhalt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003" y="1951878"/>
            <a:ext cx="5316185" cy="4320000"/>
          </a:xfrm>
          <a:prstGeom prst="rect">
            <a:avLst/>
          </a:prstGeom>
          <a:solidFill>
            <a:schemeClr val="bg2"/>
          </a:solidFill>
        </p:spPr>
      </p:pic>
      <p:sp>
        <p:nvSpPr>
          <p:cNvPr id="9" name="Textfeld 8"/>
          <p:cNvSpPr txBox="1"/>
          <p:nvPr/>
        </p:nvSpPr>
        <p:spPr>
          <a:xfrm rot="18065129">
            <a:off x="6700269" y="2599146"/>
            <a:ext cx="1707659" cy="584775"/>
          </a:xfrm>
          <a:prstGeom prst="rect">
            <a:avLst/>
          </a:prstGeom>
          <a:noFill/>
          <a:ln>
            <a:noFill/>
          </a:ln>
        </p:spPr>
        <p:txBody>
          <a:bodyPr wrap="square" rtlCol="0">
            <a:spAutoFit/>
          </a:bodyPr>
          <a:lstStyle/>
          <a:p>
            <a:pPr algn="ctr"/>
            <a:r>
              <a:rPr lang="de-DE" sz="3200" dirty="0">
                <a:solidFill>
                  <a:srgbClr val="0070C0"/>
                </a:solidFill>
                <a:latin typeface="OCR A Extended" panose="02010509020102010303" pitchFamily="50" charset="0"/>
              </a:rPr>
              <a:t>Levels</a:t>
            </a:r>
            <a:endParaRPr lang="de-AT" sz="3200" dirty="0">
              <a:solidFill>
                <a:srgbClr val="0070C0"/>
              </a:solidFill>
              <a:latin typeface="OCR A Extended" panose="02010509020102010303" pitchFamily="50" charset="0"/>
            </a:endParaRPr>
          </a:p>
        </p:txBody>
      </p:sp>
    </p:spTree>
    <p:extLst>
      <p:ext uri="{BB962C8B-B14F-4D97-AF65-F5344CB8AC3E}">
        <p14:creationId xmlns:p14="http://schemas.microsoft.com/office/powerpoint/2010/main" val="152620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Level X</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15</a:t>
            </a:fld>
            <a:endParaRPr lang="de-AT" dirty="0"/>
          </a:p>
        </p:txBody>
      </p:sp>
      <p:sp>
        <p:nvSpPr>
          <p:cNvPr id="6" name="Rechteck 5"/>
          <p:cNvSpPr/>
          <p:nvPr/>
        </p:nvSpPr>
        <p:spPr>
          <a:xfrm>
            <a:off x="0" y="3996461"/>
            <a:ext cx="5091287" cy="363442"/>
          </a:xfrm>
          <a:prstGeom prst="rect">
            <a:avLst/>
          </a:prstGeom>
          <a:solidFill>
            <a:srgbClr val="F4B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37171" y="2404405"/>
            <a:ext cx="4241320" cy="1754326"/>
          </a:xfrm>
          <a:prstGeom prst="rect">
            <a:avLst/>
          </a:prstGeom>
        </p:spPr>
        <p:txBody>
          <a:bodyPr wrap="square">
            <a:spAutoFit/>
          </a:bodyPr>
          <a:lstStyle/>
          <a:p>
            <a:endParaRPr lang="de-DE" dirty="0">
              <a:latin typeface="ArialMT"/>
            </a:endParaRPr>
          </a:p>
          <a:p>
            <a:endParaRPr lang="de-DE" dirty="0">
              <a:latin typeface="ArialMT"/>
            </a:endParaRPr>
          </a:p>
          <a:p>
            <a:endParaRPr lang="de-DE" dirty="0">
              <a:latin typeface="ArialMT"/>
            </a:endParaRPr>
          </a:p>
          <a:p>
            <a:endParaRPr lang="de-DE" dirty="0">
              <a:latin typeface="ArialMT"/>
            </a:endParaRPr>
          </a:p>
          <a:p>
            <a:endParaRPr lang="de-DE" dirty="0">
              <a:latin typeface="ArialMT"/>
            </a:endParaRPr>
          </a:p>
          <a:p>
            <a:endParaRPr lang="de-DE" dirty="0">
              <a:latin typeface="ArialMT"/>
            </a:endParaRPr>
          </a:p>
        </p:txBody>
      </p:sp>
      <p:graphicFrame>
        <p:nvGraphicFramePr>
          <p:cNvPr id="8" name="Diagramm 7"/>
          <p:cNvGraphicFramePr/>
          <p:nvPr>
            <p:extLst>
              <p:ext uri="{D42A27DB-BD31-4B8C-83A1-F6EECF244321}">
                <p14:modId xmlns:p14="http://schemas.microsoft.com/office/powerpoint/2010/main" val="452605442"/>
              </p:ext>
            </p:extLst>
          </p:nvPr>
        </p:nvGraphicFramePr>
        <p:xfrm>
          <a:off x="7005023" y="2017026"/>
          <a:ext cx="5715382" cy="3958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hteck 8"/>
          <p:cNvSpPr/>
          <p:nvPr/>
        </p:nvSpPr>
        <p:spPr>
          <a:xfrm>
            <a:off x="1" y="2093098"/>
            <a:ext cx="5091287" cy="363442"/>
          </a:xfrm>
          <a:prstGeom prst="rect">
            <a:avLst/>
          </a:prstGeom>
          <a:solidFill>
            <a:srgbClr val="E23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feld 9"/>
          <p:cNvSpPr txBox="1"/>
          <p:nvPr/>
        </p:nvSpPr>
        <p:spPr>
          <a:xfrm>
            <a:off x="0" y="2115599"/>
            <a:ext cx="8001306" cy="3898503"/>
          </a:xfrm>
          <a:prstGeom prst="rect">
            <a:avLst/>
          </a:prstGeom>
          <a:noFill/>
          <a:ln>
            <a:noFill/>
          </a:ln>
        </p:spPr>
        <p:txBody>
          <a:bodyPr wrap="square" rtlCol="0">
            <a:spAutoFit/>
          </a:bodyPr>
          <a:lstStyle/>
          <a:p>
            <a:pPr>
              <a:spcAft>
                <a:spcPts val="400"/>
              </a:spcAft>
            </a:pPr>
            <a:r>
              <a:rPr lang="en-US" sz="1600" dirty="0">
                <a:solidFill>
                  <a:schemeClr val="bg2"/>
                </a:solidFill>
                <a:latin typeface="Arial Black" panose="020B0A04020102020204" pitchFamily="34" charset="0"/>
                <a:cs typeface="Arial" panose="020B0604020202020204" pitchFamily="34" charset="0"/>
              </a:rPr>
              <a:t>X2 </a:t>
            </a:r>
          </a:p>
          <a:p>
            <a:pPr marL="285750" indent="-285750">
              <a:spcAft>
                <a:spcPts val="400"/>
              </a:spcAft>
              <a:buFont typeface="Arial" panose="020B0604020202020204" pitchFamily="34" charset="0"/>
              <a:buChar char="•"/>
            </a:pPr>
            <a:r>
              <a:rPr lang="de-DE" sz="1600" dirty="0">
                <a:latin typeface="Arial" panose="020B0604020202020204" pitchFamily="34" charset="0"/>
                <a:cs typeface="Arial" panose="020B0604020202020204" pitchFamily="34" charset="0"/>
              </a:rPr>
              <a:t>Kann in Alltagssituationen einfache, einstufige  Rechenoperationen durchführen und einfache Lösungsschritte planen und kommunizieren.</a:t>
            </a:r>
          </a:p>
          <a:p>
            <a:pPr marL="285750" indent="-285750">
              <a:spcAft>
                <a:spcPts val="400"/>
              </a:spcAft>
              <a:buFont typeface="Arial" panose="020B0604020202020204" pitchFamily="34" charset="0"/>
              <a:buChar char="•"/>
            </a:pPr>
            <a:r>
              <a:rPr lang="de-DE" sz="1600" dirty="0">
                <a:latin typeface="Arial" panose="020B0604020202020204" pitchFamily="34" charset="0"/>
                <a:cs typeface="Arial" panose="020B0604020202020204" pitchFamily="34" charset="0"/>
              </a:rPr>
              <a:t>Interpretiert einfache, gebräuchliche numerische, grafische oder räumliche Darstellungen; zählet, ordnet; führt Grundrechnungen durch.</a:t>
            </a:r>
          </a:p>
          <a:p>
            <a:endParaRPr lang="de-DE" sz="1600" dirty="0">
              <a:latin typeface="Arial" panose="020B0604020202020204" pitchFamily="34" charset="0"/>
              <a:cs typeface="Arial" panose="020B0604020202020204" pitchFamily="34" charset="0"/>
            </a:endParaRPr>
          </a:p>
          <a:p>
            <a:pPr>
              <a:spcAft>
                <a:spcPts val="400"/>
              </a:spcAft>
            </a:pPr>
            <a:endParaRPr lang="de-DE" sz="1600" dirty="0">
              <a:latin typeface="Arial Black" panose="020B0A04020102020204" pitchFamily="34" charset="0"/>
              <a:cs typeface="Arial" panose="020B0604020202020204" pitchFamily="34" charset="0"/>
            </a:endParaRPr>
          </a:p>
          <a:p>
            <a:pPr>
              <a:spcAft>
                <a:spcPts val="400"/>
              </a:spcAft>
            </a:pPr>
            <a:r>
              <a:rPr lang="de-DE" sz="1600" dirty="0">
                <a:latin typeface="Arial Black" panose="020B0A04020102020204" pitchFamily="34" charset="0"/>
                <a:cs typeface="Arial" panose="020B0604020202020204" pitchFamily="34" charset="0"/>
              </a:rPr>
              <a:t>X1</a:t>
            </a:r>
          </a:p>
          <a:p>
            <a:pPr marL="285750" indent="-285750">
              <a:spcAft>
                <a:spcPts val="400"/>
              </a:spcAft>
              <a:buFont typeface="Arial" panose="020B0604020202020204" pitchFamily="34" charset="0"/>
              <a:buChar char="•"/>
            </a:pPr>
            <a:r>
              <a:rPr lang="de-DE" sz="1600" dirty="0">
                <a:latin typeface="Arial" panose="020B0604020202020204" pitchFamily="34" charset="0"/>
                <a:cs typeface="Arial" panose="020B0604020202020204" pitchFamily="34" charset="0"/>
              </a:rPr>
              <a:t>Kann in vertrauten Alltagssituationen, mit eindeutigen, einfachen mathematischen Informationen umgehen.</a:t>
            </a:r>
          </a:p>
          <a:p>
            <a:pPr marL="285750" indent="-285750">
              <a:spcAft>
                <a:spcPts val="400"/>
              </a:spcAft>
              <a:buFont typeface="Arial" panose="020B0604020202020204" pitchFamily="34" charset="0"/>
              <a:buChar char="•"/>
            </a:pPr>
            <a:r>
              <a:rPr lang="de-DE" sz="1600" dirty="0">
                <a:latin typeface="Arial" panose="020B0604020202020204" pitchFamily="34" charset="0"/>
                <a:cs typeface="Arial" panose="020B0604020202020204" pitchFamily="34" charset="0"/>
              </a:rPr>
              <a:t>Meistert Problemstellungen mit wenigen/gar keinen Rechenoperationen, kann einfache ganze Zahleninterpretieren, zählen, ordnen , kann einfachste Grundrechnungen durchführen und Geld zählen.</a:t>
            </a: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26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Level Y</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16</a:t>
            </a:fld>
            <a:endParaRPr lang="de-AT" dirty="0"/>
          </a:p>
        </p:txBody>
      </p:sp>
      <p:sp>
        <p:nvSpPr>
          <p:cNvPr id="11" name="Rechteck 10"/>
          <p:cNvSpPr/>
          <p:nvPr/>
        </p:nvSpPr>
        <p:spPr>
          <a:xfrm>
            <a:off x="19523" y="4090717"/>
            <a:ext cx="5091287" cy="363442"/>
          </a:xfrm>
          <a:prstGeom prst="rect">
            <a:avLst/>
          </a:prstGeom>
          <a:solidFill>
            <a:srgbClr val="9DE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56694" y="1890728"/>
            <a:ext cx="4241320" cy="1754326"/>
          </a:xfrm>
          <a:prstGeom prst="rect">
            <a:avLst/>
          </a:prstGeom>
        </p:spPr>
        <p:txBody>
          <a:bodyPr wrap="square">
            <a:spAutoFit/>
          </a:bodyPr>
          <a:lstStyle/>
          <a:p>
            <a:endParaRPr lang="de-DE" dirty="0">
              <a:latin typeface="ArialMT"/>
            </a:endParaRPr>
          </a:p>
          <a:p>
            <a:endParaRPr lang="de-DE" dirty="0">
              <a:latin typeface="ArialMT"/>
            </a:endParaRPr>
          </a:p>
          <a:p>
            <a:endParaRPr lang="de-DE" dirty="0">
              <a:latin typeface="ArialMT"/>
            </a:endParaRPr>
          </a:p>
          <a:p>
            <a:endParaRPr lang="de-DE" dirty="0">
              <a:latin typeface="ArialMT"/>
            </a:endParaRPr>
          </a:p>
          <a:p>
            <a:endParaRPr lang="de-DE" dirty="0">
              <a:latin typeface="ArialMT"/>
            </a:endParaRPr>
          </a:p>
          <a:p>
            <a:endParaRPr lang="de-DE" dirty="0">
              <a:latin typeface="ArialMT"/>
            </a:endParaRPr>
          </a:p>
        </p:txBody>
      </p:sp>
      <p:sp>
        <p:nvSpPr>
          <p:cNvPr id="14" name="Inhaltsplatzhalter 2"/>
          <p:cNvSpPr txBox="1">
            <a:spLocks/>
          </p:cNvSpPr>
          <p:nvPr/>
        </p:nvSpPr>
        <p:spPr>
          <a:xfrm>
            <a:off x="83002" y="6103455"/>
            <a:ext cx="12065661" cy="3182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endParaRPr lang="en-US" sz="1800"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de-DE" sz="1400" dirty="0">
              <a:latin typeface="ArialMT"/>
            </a:endParaRPr>
          </a:p>
          <a:p>
            <a:pPr marL="0" indent="0">
              <a:buFont typeface="Wingdings" panose="05000000000000000000" pitchFamily="2" charset="2"/>
              <a:buNone/>
            </a:pPr>
            <a:endParaRPr lang="de-DE" sz="1400" dirty="0">
              <a:latin typeface="ArialMT"/>
            </a:endParaRPr>
          </a:p>
          <a:p>
            <a:pPr marL="0" indent="0">
              <a:buFont typeface="Wingdings" panose="05000000000000000000" pitchFamily="2" charset="2"/>
              <a:buNone/>
            </a:pPr>
            <a:endParaRPr lang="de-DE" sz="1400" dirty="0">
              <a:latin typeface="ArialMT"/>
            </a:endParaRPr>
          </a:p>
        </p:txBody>
      </p:sp>
      <p:graphicFrame>
        <p:nvGraphicFramePr>
          <p:cNvPr id="16" name="Diagramm 15"/>
          <p:cNvGraphicFramePr/>
          <p:nvPr>
            <p:extLst>
              <p:ext uri="{D42A27DB-BD31-4B8C-83A1-F6EECF244321}">
                <p14:modId xmlns:p14="http://schemas.microsoft.com/office/powerpoint/2010/main" val="350010091"/>
              </p:ext>
            </p:extLst>
          </p:nvPr>
        </p:nvGraphicFramePr>
        <p:xfrm>
          <a:off x="7188506" y="2010972"/>
          <a:ext cx="5715382" cy="3958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hteck 16"/>
          <p:cNvSpPr/>
          <p:nvPr/>
        </p:nvSpPr>
        <p:spPr>
          <a:xfrm>
            <a:off x="19524" y="1890728"/>
            <a:ext cx="5091287" cy="3634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Textfeld 17"/>
          <p:cNvSpPr txBox="1"/>
          <p:nvPr/>
        </p:nvSpPr>
        <p:spPr>
          <a:xfrm>
            <a:off x="0" y="1890728"/>
            <a:ext cx="8001302" cy="4442242"/>
          </a:xfrm>
          <a:prstGeom prst="rect">
            <a:avLst/>
          </a:prstGeom>
          <a:noFill/>
          <a:ln>
            <a:noFill/>
          </a:ln>
        </p:spPr>
        <p:txBody>
          <a:bodyPr wrap="square" rtlCol="0">
            <a:spAutoFit/>
          </a:bodyPr>
          <a:lstStyle/>
          <a:p>
            <a:pPr>
              <a:spcAft>
                <a:spcPts val="400"/>
              </a:spcAft>
            </a:pPr>
            <a:r>
              <a:rPr lang="en-US" sz="1600" dirty="0">
                <a:solidFill>
                  <a:schemeClr val="bg2"/>
                </a:solidFill>
                <a:latin typeface="Arial Black" panose="020B0A04020102020204" pitchFamily="34" charset="0"/>
                <a:cs typeface="Arial" panose="020B0604020202020204" pitchFamily="34" charset="0"/>
              </a:rPr>
              <a:t>Y2 </a:t>
            </a:r>
            <a:endParaRPr lang="en-US" sz="1600" dirty="0" smtClean="0">
              <a:solidFill>
                <a:schemeClr val="bg2"/>
              </a:solidFill>
              <a:latin typeface="Arial Black" panose="020B0A04020102020204" pitchFamily="34" charset="0"/>
              <a:cs typeface="Arial" panose="020B0604020202020204" pitchFamily="34" charset="0"/>
            </a:endParaRPr>
          </a:p>
          <a:p>
            <a:pPr>
              <a:spcAft>
                <a:spcPts val="400"/>
              </a:spcAft>
            </a:pPr>
            <a:r>
              <a:rPr lang="de-DE" sz="1600" dirty="0" smtClean="0">
                <a:latin typeface="Arial" panose="020B0604020202020204" pitchFamily="34" charset="0"/>
                <a:cs typeface="Arial" panose="020B0604020202020204" pitchFamily="34" charset="0"/>
              </a:rPr>
              <a:t>Bewältigt </a:t>
            </a:r>
            <a:r>
              <a:rPr lang="de-DE" sz="1600" dirty="0">
                <a:latin typeface="Arial" panose="020B0604020202020204" pitchFamily="34" charset="0"/>
                <a:cs typeface="Arial" panose="020B0604020202020204" pitchFamily="34" charset="0"/>
              </a:rPr>
              <a:t>Situationen, die mehrere Interpretationsschritte erfordern und die Auswahl von Problemlösungsstrategien und relevanten Rechenoperationen beinhalten.</a:t>
            </a:r>
          </a:p>
          <a:p>
            <a:pPr marL="285750" indent="-285750">
              <a:spcAft>
                <a:spcPts val="600"/>
              </a:spcAft>
              <a:buFont typeface="Arial" panose="020B0604020202020204" pitchFamily="34" charset="0"/>
              <a:buChar char="•"/>
            </a:pPr>
            <a:r>
              <a:rPr lang="de-DE" sz="1600" dirty="0">
                <a:latin typeface="Arial" panose="020B0604020202020204" pitchFamily="34" charset="0"/>
                <a:cs typeface="Arial" panose="020B0604020202020204" pitchFamily="34" charset="0"/>
              </a:rPr>
              <a:t>Entwickelt einen Zahlen- und Raumsinn; erkennt und arbeitet mit mathematischen Beziehungen, Mustern und Proportionen (verbal, numerisch); identifiziert weniger explizite mathematischer Informationen in vertrauten und unbekannten Kontexten und Anwendungen, um zu entscheiden und aktiv zu kommunizieren. </a:t>
            </a:r>
          </a:p>
          <a:p>
            <a:pPr marL="285750" indent="-285750">
              <a:spcAft>
                <a:spcPts val="600"/>
              </a:spcAft>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a:spcAft>
                <a:spcPts val="600"/>
              </a:spcAft>
            </a:pPr>
            <a:r>
              <a:rPr lang="de-DE" sz="1600" dirty="0">
                <a:latin typeface="Arial Black" panose="020B0A04020102020204" pitchFamily="34" charset="0"/>
                <a:cs typeface="Arial" panose="020B0604020202020204" pitchFamily="34" charset="0"/>
              </a:rPr>
              <a:t>Y1 </a:t>
            </a:r>
            <a:endParaRPr lang="de-DE" sz="1600" dirty="0" smtClean="0">
              <a:latin typeface="Arial Black" panose="020B0A040201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de-DE" sz="1600" dirty="0" smtClean="0">
                <a:latin typeface="Arial" panose="020B0604020202020204" pitchFamily="34" charset="0"/>
                <a:cs typeface="Arial" panose="020B0604020202020204" pitchFamily="34" charset="0"/>
              </a:rPr>
              <a:t>Kann </a:t>
            </a:r>
            <a:r>
              <a:rPr lang="de-DE" sz="1600" dirty="0">
                <a:latin typeface="Arial" panose="020B0604020202020204" pitchFamily="34" charset="0"/>
                <a:cs typeface="Arial" panose="020B0604020202020204" pitchFamily="34" charset="0"/>
              </a:rPr>
              <a:t>in Alltagssituationen, zwei- und mehrstufige Rechenoperationen durchführen; mit ganzen Zahlen, Dezimalzahlen, Prozenten und Brüchen rechnen; einfache Messungen Schätzungen und räumliche Darstellungen durchführen. </a:t>
            </a:r>
          </a:p>
          <a:p>
            <a:pPr marL="285750" indent="-285750">
              <a:spcAft>
                <a:spcPts val="400"/>
              </a:spcAft>
              <a:buFont typeface="Arial" panose="020B0604020202020204" pitchFamily="34" charset="0"/>
              <a:buChar char="•"/>
            </a:pPr>
            <a:r>
              <a:rPr lang="de-DE" sz="1600" dirty="0">
                <a:latin typeface="Arial" panose="020B0604020202020204" pitchFamily="34" charset="0"/>
                <a:cs typeface="Arial" panose="020B0604020202020204" pitchFamily="34" charset="0"/>
              </a:rPr>
              <a:t>Erkennt mathematische Informationen, Ideen und Handlungsweisen in bekannten Kontexten; beherrscht einfacher Werkzeuge und Anwendungen, nutzt einfache Daten und Statistiken in Texten, Tabellen und Grafiken, um Entscheidungen zu treffen und zu kommunizieren</a:t>
            </a:r>
          </a:p>
        </p:txBody>
      </p:sp>
    </p:spTree>
    <p:extLst>
      <p:ext uri="{BB962C8B-B14F-4D97-AF65-F5344CB8AC3E}">
        <p14:creationId xmlns:p14="http://schemas.microsoft.com/office/powerpoint/2010/main" val="106718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Level Z</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17</a:t>
            </a:fld>
            <a:endParaRPr lang="de-AT" dirty="0"/>
          </a:p>
        </p:txBody>
      </p:sp>
      <p:sp>
        <p:nvSpPr>
          <p:cNvPr id="15" name="Rechteck 14"/>
          <p:cNvSpPr/>
          <p:nvPr/>
        </p:nvSpPr>
        <p:spPr>
          <a:xfrm>
            <a:off x="0" y="4103577"/>
            <a:ext cx="5091287" cy="363442"/>
          </a:xfrm>
          <a:prstGeom prst="rect">
            <a:avLst/>
          </a:prstGeom>
          <a:solidFill>
            <a:srgbClr val="BEF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p:cNvSpPr/>
          <p:nvPr/>
        </p:nvSpPr>
        <p:spPr>
          <a:xfrm>
            <a:off x="37171" y="1994751"/>
            <a:ext cx="4241320" cy="1754326"/>
          </a:xfrm>
          <a:prstGeom prst="rect">
            <a:avLst/>
          </a:prstGeom>
        </p:spPr>
        <p:txBody>
          <a:bodyPr wrap="square">
            <a:spAutoFit/>
          </a:bodyPr>
          <a:lstStyle/>
          <a:p>
            <a:endParaRPr lang="de-DE" dirty="0">
              <a:latin typeface="ArialMT"/>
            </a:endParaRPr>
          </a:p>
          <a:p>
            <a:endParaRPr lang="de-DE" dirty="0">
              <a:latin typeface="ArialMT"/>
            </a:endParaRPr>
          </a:p>
          <a:p>
            <a:endParaRPr lang="de-DE" dirty="0">
              <a:latin typeface="ArialMT"/>
            </a:endParaRPr>
          </a:p>
          <a:p>
            <a:endParaRPr lang="de-DE" dirty="0">
              <a:latin typeface="ArialMT"/>
            </a:endParaRPr>
          </a:p>
          <a:p>
            <a:endParaRPr lang="de-DE" dirty="0">
              <a:latin typeface="ArialMT"/>
            </a:endParaRPr>
          </a:p>
          <a:p>
            <a:endParaRPr lang="de-DE" dirty="0">
              <a:latin typeface="ArialMT"/>
            </a:endParaRPr>
          </a:p>
        </p:txBody>
      </p:sp>
      <p:sp>
        <p:nvSpPr>
          <p:cNvPr id="20" name="Inhaltsplatzhalter 2"/>
          <p:cNvSpPr txBox="1">
            <a:spLocks/>
          </p:cNvSpPr>
          <p:nvPr/>
        </p:nvSpPr>
        <p:spPr>
          <a:xfrm>
            <a:off x="83004" y="6321778"/>
            <a:ext cx="12065661" cy="3182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endParaRPr lang="en-US" sz="1800"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de-DE" sz="1400" dirty="0">
              <a:latin typeface="ArialMT"/>
            </a:endParaRPr>
          </a:p>
          <a:p>
            <a:pPr marL="0" indent="0">
              <a:buFont typeface="Wingdings" panose="05000000000000000000" pitchFamily="2" charset="2"/>
              <a:buNone/>
            </a:pPr>
            <a:endParaRPr lang="de-DE" sz="1400" dirty="0">
              <a:latin typeface="ArialMT"/>
            </a:endParaRPr>
          </a:p>
          <a:p>
            <a:pPr marL="0" indent="0">
              <a:buFont typeface="Wingdings" panose="05000000000000000000" pitchFamily="2" charset="2"/>
              <a:buNone/>
            </a:pPr>
            <a:endParaRPr lang="de-DE" sz="1400" dirty="0">
              <a:latin typeface="ArialMT"/>
            </a:endParaRPr>
          </a:p>
        </p:txBody>
      </p:sp>
      <p:graphicFrame>
        <p:nvGraphicFramePr>
          <p:cNvPr id="22" name="Diagramm 21"/>
          <p:cNvGraphicFramePr/>
          <p:nvPr>
            <p:extLst>
              <p:ext uri="{D42A27DB-BD31-4B8C-83A1-F6EECF244321}">
                <p14:modId xmlns:p14="http://schemas.microsoft.com/office/powerpoint/2010/main" val="2740324353"/>
              </p:ext>
            </p:extLst>
          </p:nvPr>
        </p:nvGraphicFramePr>
        <p:xfrm>
          <a:off x="7400439" y="2303577"/>
          <a:ext cx="5715382" cy="36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hteck 22"/>
          <p:cNvSpPr/>
          <p:nvPr/>
        </p:nvSpPr>
        <p:spPr>
          <a:xfrm>
            <a:off x="37171" y="1889154"/>
            <a:ext cx="5091287" cy="363442"/>
          </a:xfrm>
          <a:prstGeom prst="rect">
            <a:avLst/>
          </a:prstGeom>
          <a:solidFill>
            <a:srgbClr val="23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 name="Textfeld 23"/>
          <p:cNvSpPr txBox="1"/>
          <p:nvPr/>
        </p:nvSpPr>
        <p:spPr>
          <a:xfrm>
            <a:off x="0" y="1889154"/>
            <a:ext cx="8601862" cy="4180632"/>
          </a:xfrm>
          <a:prstGeom prst="rect">
            <a:avLst/>
          </a:prstGeom>
          <a:noFill/>
          <a:ln>
            <a:noFill/>
          </a:ln>
        </p:spPr>
        <p:txBody>
          <a:bodyPr wrap="square" rtlCol="0">
            <a:spAutoFit/>
          </a:bodyPr>
          <a:lstStyle/>
          <a:p>
            <a:pPr>
              <a:spcAft>
                <a:spcPts val="400"/>
              </a:spcAft>
            </a:pPr>
            <a:r>
              <a:rPr lang="en-US" sz="1600" dirty="0">
                <a:solidFill>
                  <a:schemeClr val="bg2"/>
                </a:solidFill>
                <a:latin typeface="Arial Black" panose="020B0A04020102020204" pitchFamily="34" charset="0"/>
                <a:cs typeface="Arial" panose="020B0604020202020204" pitchFamily="34" charset="0"/>
              </a:rPr>
              <a:t>Z2 </a:t>
            </a:r>
            <a:endParaRPr lang="en-US" sz="1600" dirty="0" smtClean="0">
              <a:solidFill>
                <a:schemeClr val="bg2"/>
              </a:solidFill>
              <a:latin typeface="Arial Black" panose="020B0A04020102020204" pitchFamily="34" charset="0"/>
              <a:cs typeface="Arial" panose="020B0604020202020204" pitchFamily="34" charset="0"/>
            </a:endParaRPr>
          </a:p>
          <a:p>
            <a:pPr marL="285750" indent="-285750">
              <a:spcAft>
                <a:spcPts val="400"/>
              </a:spcAft>
              <a:buFont typeface="Arial" panose="020B0604020202020204" pitchFamily="34" charset="0"/>
              <a:buChar char="•"/>
            </a:pPr>
            <a:r>
              <a:rPr lang="de-DE" sz="1400" dirty="0" smtClean="0">
                <a:latin typeface="Arial" panose="020B0604020202020204" pitchFamily="34" charset="0"/>
                <a:cs typeface="Arial" panose="020B0604020202020204" pitchFamily="34" charset="0"/>
              </a:rPr>
              <a:t>Bewältigt </a:t>
            </a:r>
            <a:r>
              <a:rPr lang="de-DE" sz="1400" dirty="0">
                <a:latin typeface="Arial" panose="020B0604020202020204" pitchFamily="34" charset="0"/>
                <a:cs typeface="Arial" panose="020B0604020202020204" pitchFamily="34" charset="0"/>
              </a:rPr>
              <a:t>Situationen, in denen das Verständnis für mehrere Arten von mathematischen Informationen erforderlich ist und Umwandlungen oder Interpretationen erforderlich sind, um Entscheidungen zu treffen, Schlussfolgerungen zu ziehen und mathematische Argumente oder Modelle zu entwickeln oder mit ihnen zu arbeiten. </a:t>
            </a:r>
          </a:p>
          <a:p>
            <a:pPr marL="285750" indent="-285750">
              <a:spcAft>
                <a:spcPts val="600"/>
              </a:spcAft>
              <a:buFont typeface="Arial" panose="020B0604020202020204" pitchFamily="34" charset="0"/>
              <a:buChar char="•"/>
            </a:pPr>
            <a:r>
              <a:rPr lang="de-DE" sz="1400" dirty="0">
                <a:latin typeface="Arial" panose="020B0604020202020204" pitchFamily="34" charset="0"/>
                <a:cs typeface="Arial" panose="020B0604020202020204" pitchFamily="34" charset="0"/>
              </a:rPr>
              <a:t>Versteht/verwendet komplexe Darstellungen und abstrakte, formale mathematische, statistische Ideen, die auch in komplexen Texte und/oder grafischen Darstellungen eingebettet sind. Kann mit komplizierten digitalen Programmen für komplexe berufliche Situationen umgehen.</a:t>
            </a:r>
          </a:p>
          <a:p>
            <a:pPr>
              <a:spcAft>
                <a:spcPts val="400"/>
              </a:spcAft>
            </a:pPr>
            <a:endParaRPr lang="de-DE" sz="1600" dirty="0">
              <a:latin typeface="Arial Black" panose="020B0A04020102020204" pitchFamily="34" charset="0"/>
              <a:cs typeface="Arial" panose="020B0604020202020204" pitchFamily="34" charset="0"/>
            </a:endParaRPr>
          </a:p>
          <a:p>
            <a:pPr>
              <a:spcAft>
                <a:spcPts val="400"/>
              </a:spcAft>
            </a:pPr>
            <a:r>
              <a:rPr lang="de-DE" sz="1600" dirty="0">
                <a:latin typeface="Arial Black" panose="020B0A04020102020204" pitchFamily="34" charset="0"/>
                <a:cs typeface="Arial" panose="020B0604020202020204" pitchFamily="34" charset="0"/>
              </a:rPr>
              <a:t>Z1 </a:t>
            </a:r>
            <a:endParaRPr lang="de-DE" sz="1600" dirty="0" smtClean="0">
              <a:latin typeface="Arial Black" panose="020B0A04020102020204" pitchFamily="34" charset="0"/>
              <a:cs typeface="Arial" panose="020B0604020202020204" pitchFamily="34" charset="0"/>
            </a:endParaRPr>
          </a:p>
          <a:p>
            <a:pPr marL="285750" indent="-285750">
              <a:spcAft>
                <a:spcPts val="400"/>
              </a:spcAft>
              <a:buFont typeface="Arial" panose="020B0604020202020204" pitchFamily="34" charset="0"/>
              <a:buChar char="•"/>
            </a:pPr>
            <a:r>
              <a:rPr lang="de-DE" sz="1400" dirty="0" smtClean="0">
                <a:latin typeface="Arial" panose="020B0604020202020204" pitchFamily="34" charset="0"/>
                <a:cs typeface="Arial" panose="020B0604020202020204" pitchFamily="34" charset="0"/>
              </a:rPr>
              <a:t>Bewältigt </a:t>
            </a:r>
            <a:r>
              <a:rPr lang="de-DE" sz="1400" dirty="0">
                <a:latin typeface="Arial" panose="020B0604020202020204" pitchFamily="34" charset="0"/>
                <a:cs typeface="Arial" panose="020B0604020202020204" pitchFamily="34" charset="0"/>
              </a:rPr>
              <a:t>mathematische Situationen, die eine Analyse und komplexe Überlegungen zu Mengen und Daten erfordern.</a:t>
            </a:r>
          </a:p>
          <a:p>
            <a:pPr marL="285750" indent="-285750">
              <a:spcAft>
                <a:spcPts val="600"/>
              </a:spcAft>
              <a:buFont typeface="Arial" panose="020B0604020202020204" pitchFamily="34" charset="0"/>
              <a:buChar char="•"/>
            </a:pPr>
            <a:r>
              <a:rPr lang="de-DE" sz="1400" dirty="0">
                <a:latin typeface="Arial" panose="020B0604020202020204" pitchFamily="34" charset="0"/>
                <a:cs typeface="Arial" panose="020B0604020202020204" pitchFamily="34" charset="0"/>
              </a:rPr>
              <a:t>Versteht Statistiken und Zufallsverteilungen, räumliche Beziehungen, Veränderungen, Proportionen und Formeln. Versteht komplexe, abstrakte mathematische Informationen in unbekannten Kontexten. Versteht ein weites Feld komplexer, abstrakter mathematischer Informationen auch in unbekannten Kontexten. Führt Aufgaben mit mehreren Schritten durch, trifft Entscheidungen über Problemlösungsstrategien und begründet und kommuniziert diese wie auch die Lösungen.</a:t>
            </a:r>
          </a:p>
        </p:txBody>
      </p:sp>
    </p:spTree>
    <p:extLst>
      <p:ext uri="{BB962C8B-B14F-4D97-AF65-F5344CB8AC3E}">
        <p14:creationId xmlns:p14="http://schemas.microsoft.com/office/powerpoint/2010/main" val="19324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Alltagsmathematik und Kontexte </a:t>
            </a:r>
            <a:endParaRPr lang="de-DE" sz="3194" dirty="0">
              <a:solidFill>
                <a:srgbClr val="FFFF00"/>
              </a:solidFill>
              <a:latin typeface="Arial" panose="020B0604020202020204" pitchFamily="34" charset="0"/>
              <a:cs typeface="Arial" panose="020B0604020202020204" pitchFamily="34" charset="0"/>
            </a:endParaRPr>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18</a:t>
            </a:fld>
            <a:endParaRPr lang="de-AT" dirty="0"/>
          </a:p>
        </p:txBody>
      </p:sp>
      <p:sp>
        <p:nvSpPr>
          <p:cNvPr id="6" name="Inhaltsplatzhalter 2"/>
          <p:cNvSpPr txBox="1">
            <a:spLocks/>
          </p:cNvSpPr>
          <p:nvPr/>
        </p:nvSpPr>
        <p:spPr>
          <a:xfrm>
            <a:off x="91439" y="1959429"/>
            <a:ext cx="11939451" cy="4762046"/>
          </a:xfrm>
          <a:prstGeom prst="rect">
            <a:avLst/>
          </a:prstGeom>
        </p:spPr>
        <p:txBody>
          <a:bodyPr rtlCol="0">
            <a:norm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de-DE" sz="2600" smtClean="0">
              <a:ea typeface="Calibri" panose="020F0502020204030204" pitchFamily="34" charset="0"/>
            </a:endParaRPr>
          </a:p>
          <a:p>
            <a:pPr marL="0" indent="0">
              <a:lnSpc>
                <a:spcPct val="107000"/>
              </a:lnSpc>
              <a:buFont typeface="Wingdings" panose="05000000000000000000" pitchFamily="2" charset="2"/>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65" y="3068119"/>
            <a:ext cx="3549297" cy="2520000"/>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8263" y="3050847"/>
            <a:ext cx="3872018" cy="2520000"/>
          </a:xfrm>
          <a:prstGeom prst="rect">
            <a:avLst/>
          </a:prstGeom>
        </p:spPr>
      </p:pic>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5706" y="3068119"/>
            <a:ext cx="4125184" cy="2520000"/>
          </a:xfrm>
          <a:prstGeom prst="rect">
            <a:avLst/>
          </a:prstGeom>
        </p:spPr>
      </p:pic>
      <p:sp>
        <p:nvSpPr>
          <p:cNvPr id="17" name="Textfeld 16"/>
          <p:cNvSpPr txBox="1"/>
          <p:nvPr/>
        </p:nvSpPr>
        <p:spPr>
          <a:xfrm>
            <a:off x="195754" y="2466505"/>
            <a:ext cx="3571107" cy="369332"/>
          </a:xfrm>
          <a:prstGeom prst="rect">
            <a:avLst/>
          </a:prstGeom>
          <a:solidFill>
            <a:schemeClr val="accent1">
              <a:lumMod val="40000"/>
              <a:lumOff val="60000"/>
            </a:schemeClr>
          </a:solidFill>
          <a:ln>
            <a:solidFill>
              <a:schemeClr val="bg2"/>
            </a:solidFill>
          </a:ln>
        </p:spPr>
        <p:txBody>
          <a:bodyPr wrap="square" rtlCol="0">
            <a:spAutoFit/>
          </a:bodyPr>
          <a:lstStyle/>
          <a:p>
            <a:pPr algn="ctr"/>
            <a:r>
              <a:rPr lang="de-DE" dirty="0" smtClean="0">
                <a:latin typeface="Arial" panose="020B0604020202020204" pitchFamily="34" charset="0"/>
                <a:cs typeface="Arial" panose="020B0604020202020204" pitchFamily="34" charset="0"/>
              </a:rPr>
              <a:t>Ernährung &amp; Gesundheit</a:t>
            </a:r>
            <a:endParaRPr lang="de-AT" dirty="0">
              <a:latin typeface="Arial" panose="020B0604020202020204" pitchFamily="34" charset="0"/>
              <a:cs typeface="Arial" panose="020B0604020202020204" pitchFamily="34" charset="0"/>
            </a:endParaRPr>
          </a:p>
        </p:txBody>
      </p:sp>
      <p:sp>
        <p:nvSpPr>
          <p:cNvPr id="18" name="Textfeld 17"/>
          <p:cNvSpPr txBox="1"/>
          <p:nvPr/>
        </p:nvSpPr>
        <p:spPr>
          <a:xfrm>
            <a:off x="3848263" y="2466505"/>
            <a:ext cx="3872018" cy="369332"/>
          </a:xfrm>
          <a:prstGeom prst="rect">
            <a:avLst/>
          </a:prstGeom>
          <a:solidFill>
            <a:schemeClr val="accent2">
              <a:lumMod val="60000"/>
              <a:lumOff val="40000"/>
            </a:schemeClr>
          </a:solidFill>
          <a:ln>
            <a:solidFill>
              <a:schemeClr val="bg2"/>
            </a:solidFill>
          </a:ln>
        </p:spPr>
        <p:txBody>
          <a:bodyPr wrap="square" rtlCol="0">
            <a:spAutoFit/>
          </a:bodyPr>
          <a:lstStyle/>
          <a:p>
            <a:pPr algn="ctr"/>
            <a:r>
              <a:rPr lang="de-DE" dirty="0" smtClean="0">
                <a:latin typeface="Arial" panose="020B0604020202020204" pitchFamily="34" charset="0"/>
                <a:cs typeface="Arial" panose="020B0604020202020204" pitchFamily="34" charset="0"/>
              </a:rPr>
              <a:t>Klimawandel &amp; Konsumverhalten </a:t>
            </a:r>
            <a:endParaRPr lang="de-AT" dirty="0">
              <a:latin typeface="Arial" panose="020B0604020202020204" pitchFamily="34" charset="0"/>
              <a:cs typeface="Arial" panose="020B0604020202020204" pitchFamily="34" charset="0"/>
            </a:endParaRPr>
          </a:p>
        </p:txBody>
      </p:sp>
      <p:sp>
        <p:nvSpPr>
          <p:cNvPr id="23" name="Textfeld 22"/>
          <p:cNvSpPr txBox="1"/>
          <p:nvPr/>
        </p:nvSpPr>
        <p:spPr>
          <a:xfrm>
            <a:off x="7905706" y="2466505"/>
            <a:ext cx="4125184" cy="369332"/>
          </a:xfrm>
          <a:prstGeom prst="rect">
            <a:avLst/>
          </a:prstGeom>
          <a:solidFill>
            <a:srgbClr val="9DEAF9"/>
          </a:solidFill>
          <a:ln>
            <a:solidFill>
              <a:schemeClr val="bg2"/>
            </a:solidFill>
          </a:ln>
        </p:spPr>
        <p:txBody>
          <a:bodyPr wrap="square" rtlCol="0">
            <a:spAutoFit/>
          </a:bodyPr>
          <a:lstStyle/>
          <a:p>
            <a:pPr algn="ctr"/>
            <a:r>
              <a:rPr lang="de-DE" dirty="0" smtClean="0">
                <a:latin typeface="Arial" panose="020B0604020202020204" pitchFamily="34" charset="0"/>
                <a:cs typeface="Arial" panose="020B0604020202020204" pitchFamily="34" charset="0"/>
              </a:rPr>
              <a:t>Konsum &amp; Shopping</a:t>
            </a:r>
            <a:endParaRPr lang="de-AT" dirty="0">
              <a:latin typeface="Arial" panose="020B0604020202020204" pitchFamily="34" charset="0"/>
              <a:cs typeface="Arial" panose="020B0604020202020204" pitchFamily="34" charset="0"/>
            </a:endParaRPr>
          </a:p>
        </p:txBody>
      </p:sp>
      <p:sp>
        <p:nvSpPr>
          <p:cNvPr id="26"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Tree>
    <p:extLst>
      <p:ext uri="{BB962C8B-B14F-4D97-AF65-F5344CB8AC3E}">
        <p14:creationId xmlns:p14="http://schemas.microsoft.com/office/powerpoint/2010/main" val="46488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Alltagsmathematik und Kontexte </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19</a:t>
            </a:fld>
            <a:endParaRPr lang="de-AT" dirty="0"/>
          </a:p>
        </p:txBody>
      </p:sp>
      <p:sp>
        <p:nvSpPr>
          <p:cNvPr id="6" name="Inhaltsplatzhalter 2"/>
          <p:cNvSpPr txBox="1">
            <a:spLocks/>
          </p:cNvSpPr>
          <p:nvPr/>
        </p:nvSpPr>
        <p:spPr>
          <a:xfrm>
            <a:off x="91439" y="1959429"/>
            <a:ext cx="11939451" cy="4762046"/>
          </a:xfrm>
          <a:prstGeom prst="rect">
            <a:avLst/>
          </a:prstGeom>
        </p:spPr>
        <p:txBody>
          <a:bodyPr rtlCol="0">
            <a:norm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de-DE" sz="2600" smtClean="0">
              <a:ea typeface="Calibri" panose="020F0502020204030204" pitchFamily="34" charset="0"/>
            </a:endParaRPr>
          </a:p>
          <a:p>
            <a:pPr marL="0" indent="0">
              <a:lnSpc>
                <a:spcPct val="107000"/>
              </a:lnSpc>
              <a:buFont typeface="Wingdings" panose="05000000000000000000" pitchFamily="2" charset="2"/>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99" y="3009738"/>
            <a:ext cx="3789474" cy="2520000"/>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246" y="3080452"/>
            <a:ext cx="4208953" cy="2520000"/>
          </a:xfrm>
          <a:prstGeom prst="rect">
            <a:avLst/>
          </a:prstGeom>
        </p:spPr>
      </p:pic>
      <p:sp>
        <p:nvSpPr>
          <p:cNvPr id="19" name="Textfeld 18"/>
          <p:cNvSpPr txBox="1"/>
          <p:nvPr/>
        </p:nvSpPr>
        <p:spPr>
          <a:xfrm>
            <a:off x="91439" y="2549122"/>
            <a:ext cx="3792534" cy="369332"/>
          </a:xfrm>
          <a:prstGeom prst="rect">
            <a:avLst/>
          </a:prstGeom>
          <a:solidFill>
            <a:srgbClr val="F4B2C5"/>
          </a:solidFill>
          <a:ln>
            <a:solidFill>
              <a:schemeClr val="bg2"/>
            </a:solidFill>
          </a:ln>
        </p:spPr>
        <p:txBody>
          <a:bodyPr wrap="square" rtlCol="0">
            <a:spAutoFit/>
          </a:bodyPr>
          <a:lstStyle/>
          <a:p>
            <a:pPr algn="ctr"/>
            <a:r>
              <a:rPr lang="de-DE" dirty="0" smtClean="0">
                <a:latin typeface="Arial" panose="020B0604020202020204" pitchFamily="34" charset="0"/>
                <a:cs typeface="Arial" panose="020B0604020202020204" pitchFamily="34" charset="0"/>
              </a:rPr>
              <a:t>Finanzen</a:t>
            </a:r>
            <a:endParaRPr lang="de-AT" dirty="0">
              <a:latin typeface="Arial" panose="020B0604020202020204" pitchFamily="34" charset="0"/>
              <a:cs typeface="Arial" panose="020B0604020202020204" pitchFamily="34" charset="0"/>
            </a:endParaRPr>
          </a:p>
        </p:txBody>
      </p:sp>
      <p:sp>
        <p:nvSpPr>
          <p:cNvPr id="20" name="Textfeld 19"/>
          <p:cNvSpPr txBox="1"/>
          <p:nvPr/>
        </p:nvSpPr>
        <p:spPr>
          <a:xfrm>
            <a:off x="7678247" y="2545235"/>
            <a:ext cx="4208952" cy="369332"/>
          </a:xfrm>
          <a:prstGeom prst="rect">
            <a:avLst/>
          </a:prstGeom>
          <a:solidFill>
            <a:srgbClr val="FFC000"/>
          </a:solidFill>
          <a:ln>
            <a:solidFill>
              <a:schemeClr val="bg2"/>
            </a:solidFill>
          </a:ln>
        </p:spPr>
        <p:txBody>
          <a:bodyPr wrap="square" rtlCol="0">
            <a:spAutoFit/>
          </a:bodyPr>
          <a:lstStyle/>
          <a:p>
            <a:pPr algn="ctr"/>
            <a:r>
              <a:rPr lang="de-DE" dirty="0" smtClean="0">
                <a:latin typeface="Arial" panose="020B0604020202020204" pitchFamily="34" charset="0"/>
                <a:cs typeface="Arial" panose="020B0604020202020204" pitchFamily="34" charset="0"/>
              </a:rPr>
              <a:t>Freizeit</a:t>
            </a:r>
            <a:endParaRPr lang="de-AT" dirty="0">
              <a:latin typeface="Arial" panose="020B0604020202020204" pitchFamily="34" charset="0"/>
              <a:cs typeface="Arial" panose="020B0604020202020204" pitchFamily="34" charset="0"/>
            </a:endParaRPr>
          </a:p>
        </p:txBody>
      </p:sp>
      <p:pic>
        <p:nvPicPr>
          <p:cNvPr id="24" name="Grafik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16" y="3103000"/>
            <a:ext cx="3379139" cy="2520000"/>
          </a:xfrm>
          <a:prstGeom prst="rect">
            <a:avLst/>
          </a:prstGeom>
        </p:spPr>
      </p:pic>
      <p:sp>
        <p:nvSpPr>
          <p:cNvPr id="25" name="Textfeld 24"/>
          <p:cNvSpPr txBox="1"/>
          <p:nvPr/>
        </p:nvSpPr>
        <p:spPr>
          <a:xfrm>
            <a:off x="4155415" y="2549122"/>
            <a:ext cx="3379140" cy="369332"/>
          </a:xfrm>
          <a:prstGeom prst="rect">
            <a:avLst/>
          </a:prstGeom>
          <a:solidFill>
            <a:schemeClr val="accent4">
              <a:lumMod val="60000"/>
              <a:lumOff val="40000"/>
            </a:schemeClr>
          </a:solidFill>
          <a:ln>
            <a:solidFill>
              <a:schemeClr val="bg2"/>
            </a:solidFill>
          </a:ln>
        </p:spPr>
        <p:txBody>
          <a:bodyPr wrap="square" rtlCol="0">
            <a:spAutoFit/>
          </a:bodyPr>
          <a:lstStyle/>
          <a:p>
            <a:pPr algn="ctr"/>
            <a:r>
              <a:rPr lang="de-DE" dirty="0" smtClean="0">
                <a:latin typeface="Arial" panose="020B0604020202020204" pitchFamily="34" charset="0"/>
                <a:cs typeface="Arial" panose="020B0604020202020204" pitchFamily="34" charset="0"/>
              </a:rPr>
              <a:t>Arbeitsplatz</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90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sz="3194" dirty="0">
                <a:solidFill>
                  <a:srgbClr val="FFFF00"/>
                </a:solidFill>
                <a:latin typeface="Arial" panose="020B0604020202020204" pitchFamily="34" charset="0"/>
                <a:cs typeface="Arial" panose="020B0604020202020204" pitchFamily="34" charset="0"/>
              </a:rPr>
              <a:t/>
            </a:r>
            <a:br>
              <a:rPr lang="de-DE" sz="3194" dirty="0">
                <a:solidFill>
                  <a:srgbClr val="FFFF00"/>
                </a:solidFill>
                <a:latin typeface="Arial" panose="020B0604020202020204" pitchFamily="34" charset="0"/>
                <a:cs typeface="Arial" panose="020B0604020202020204" pitchFamily="34" charset="0"/>
              </a:rPr>
            </a:br>
            <a:r>
              <a:rPr lang="de-DE" sz="3194" dirty="0">
                <a:solidFill>
                  <a:srgbClr val="FFFF00"/>
                </a:solidFill>
                <a:latin typeface="Arial" panose="020B0604020202020204" pitchFamily="34" charset="0"/>
                <a:cs typeface="Arial" panose="020B0604020202020204" pitchFamily="34" charset="0"/>
              </a:rPr>
              <a:t/>
            </a:r>
            <a:br>
              <a:rPr lang="de-DE" sz="3194" dirty="0">
                <a:solidFill>
                  <a:srgbClr val="FFFF00"/>
                </a:solidFill>
                <a:latin typeface="Arial" panose="020B0604020202020204" pitchFamily="34" charset="0"/>
                <a:cs typeface="Arial" panose="020B0604020202020204" pitchFamily="34" charset="0"/>
              </a:rPr>
            </a:br>
            <a:r>
              <a:rPr lang="de-DE" dirty="0"/>
              <a:t>Grundidee und Ziel dieser Einheit</a:t>
            </a:r>
            <a:br>
              <a:rPr lang="de-DE" dirty="0"/>
            </a:br>
            <a:r>
              <a:rPr lang="de-DE" sz="3194" b="1" dirty="0">
                <a:solidFill>
                  <a:prstClr val="black"/>
                </a:solidFill>
                <a:latin typeface="Arial" panose="020B0604020202020204" pitchFamily="34" charset="0"/>
                <a:cs typeface="Arial" panose="020B0604020202020204" pitchFamily="34" charset="0"/>
              </a:rPr>
              <a:t/>
            </a:r>
            <a:br>
              <a:rPr lang="de-DE" sz="3194" b="1" dirty="0">
                <a:solidFill>
                  <a:prstClr val="black"/>
                </a:solidFill>
                <a:latin typeface="Arial" panose="020B0604020202020204" pitchFamily="34" charset="0"/>
                <a:cs typeface="Arial" panose="020B0604020202020204" pitchFamily="34" charset="0"/>
              </a:rPr>
            </a:br>
            <a:endParaRPr lang="de-DE" sz="3194" dirty="0">
              <a:solidFill>
                <a:srgbClr val="FFFF00"/>
              </a:solidFill>
              <a:latin typeface="Arial" panose="020B0604020202020204" pitchFamily="34" charset="0"/>
              <a:cs typeface="Arial" panose="020B0604020202020204" pitchFamily="34" charset="0"/>
            </a:endParaRPr>
          </a:p>
        </p:txBody>
      </p:sp>
      <p:sp>
        <p:nvSpPr>
          <p:cNvPr id="14" name="Inhaltsplatzhalter 2"/>
          <p:cNvSpPr>
            <a:spLocks noGrp="1"/>
          </p:cNvSpPr>
          <p:nvPr>
            <p:ph idx="4294967295"/>
          </p:nvPr>
        </p:nvSpPr>
        <p:spPr>
          <a:xfrm>
            <a:off x="0" y="1926000"/>
            <a:ext cx="12132000" cy="4320000"/>
          </a:xfrm>
        </p:spPr>
        <p:txBody>
          <a:bodyPr rtlCol="0">
            <a:noAutofit/>
          </a:bodyPr>
          <a:lstStyle/>
          <a:p>
            <a:pPr marL="0" indent="0">
              <a:spcBef>
                <a:spcPts val="998"/>
              </a:spcBef>
              <a:buNone/>
            </a:pPr>
            <a:endParaRPr lang="de-DE" sz="1800" dirty="0" smtClean="0">
              <a:solidFill>
                <a:prstClr val="black"/>
              </a:solidFill>
              <a:latin typeface="Arial" panose="020B0604020202020204" pitchFamily="34" charset="0"/>
              <a:cs typeface="Arial" panose="020B0604020202020204" pitchFamily="34" charset="0"/>
            </a:endParaRPr>
          </a:p>
          <a:p>
            <a:pPr marL="0" indent="0">
              <a:spcBef>
                <a:spcPts val="998"/>
              </a:spcBef>
              <a:buNone/>
            </a:pPr>
            <a:endParaRPr lang="de-DE" sz="1800" dirty="0">
              <a:solidFill>
                <a:prstClr val="black"/>
              </a:solidFill>
              <a:latin typeface="Arial" panose="020B0604020202020204" pitchFamily="34" charset="0"/>
              <a:cs typeface="Arial" panose="020B0604020202020204" pitchFamily="34" charset="0"/>
            </a:endParaRPr>
          </a:p>
          <a:p>
            <a:pPr>
              <a:spcBef>
                <a:spcPts val="998"/>
              </a:spcBef>
              <a:buFontTx/>
              <a:buChar char="-"/>
            </a:pPr>
            <a:r>
              <a:rPr lang="de-DE" dirty="0" err="1" smtClean="0">
                <a:solidFill>
                  <a:prstClr val="black"/>
                </a:solidFill>
              </a:rPr>
              <a:t>Numeracy</a:t>
            </a:r>
            <a:r>
              <a:rPr lang="de-DE" dirty="0" smtClean="0">
                <a:solidFill>
                  <a:prstClr val="black"/>
                </a:solidFill>
              </a:rPr>
              <a:t> </a:t>
            </a:r>
            <a:r>
              <a:rPr lang="de-DE" dirty="0">
                <a:solidFill>
                  <a:prstClr val="black"/>
                </a:solidFill>
              </a:rPr>
              <a:t>ist </a:t>
            </a:r>
            <a:r>
              <a:rPr lang="de-DE" dirty="0" smtClean="0">
                <a:solidFill>
                  <a:prstClr val="black"/>
                </a:solidFill>
              </a:rPr>
              <a:t>vielen Lebensbereichen zu Hause</a:t>
            </a:r>
            <a:r>
              <a:rPr lang="de-DE" dirty="0">
                <a:solidFill>
                  <a:prstClr val="black"/>
                </a:solidFill>
              </a:rPr>
              <a:t> </a:t>
            </a:r>
            <a:r>
              <a:rPr lang="de-DE" dirty="0" smtClean="0">
                <a:solidFill>
                  <a:prstClr val="black"/>
                </a:solidFill>
              </a:rPr>
              <a:t>und etwas anderes </a:t>
            </a:r>
            <a:r>
              <a:rPr lang="de-DE" dirty="0">
                <a:solidFill>
                  <a:prstClr val="black"/>
                </a:solidFill>
              </a:rPr>
              <a:t>als </a:t>
            </a:r>
            <a:r>
              <a:rPr lang="de-DE" dirty="0" smtClean="0">
                <a:solidFill>
                  <a:prstClr val="black"/>
                </a:solidFill>
              </a:rPr>
              <a:t>Schulmathematik.</a:t>
            </a:r>
            <a:endParaRPr lang="de-DE" dirty="0">
              <a:solidFill>
                <a:prstClr val="black"/>
              </a:solidFill>
            </a:endParaRPr>
          </a:p>
          <a:p>
            <a:pPr>
              <a:spcBef>
                <a:spcPts val="998"/>
              </a:spcBef>
              <a:buFontTx/>
              <a:buChar char="-"/>
            </a:pPr>
            <a:r>
              <a:rPr lang="de-DE" dirty="0" smtClean="0">
                <a:solidFill>
                  <a:prstClr val="black"/>
                </a:solidFill>
              </a:rPr>
              <a:t>CENF stellt ein ganzheitliches Konzept vor, Erwachsene im Umgang mit mathematischen Sachverhalten zu bilden</a:t>
            </a:r>
          </a:p>
          <a:p>
            <a:pPr>
              <a:spcBef>
                <a:spcPts val="998"/>
              </a:spcBef>
              <a:buFontTx/>
              <a:buChar char="-"/>
            </a:pPr>
            <a:r>
              <a:rPr lang="de-DE" dirty="0" smtClean="0">
                <a:solidFill>
                  <a:prstClr val="black"/>
                </a:solidFill>
              </a:rPr>
              <a:t>Das breite Spektrum von </a:t>
            </a:r>
            <a:r>
              <a:rPr lang="de-DE" dirty="0" err="1" smtClean="0">
                <a:solidFill>
                  <a:prstClr val="black"/>
                </a:solidFill>
              </a:rPr>
              <a:t>Numeracy</a:t>
            </a:r>
            <a:r>
              <a:rPr lang="de-DE" dirty="0" smtClean="0">
                <a:solidFill>
                  <a:prstClr val="black"/>
                </a:solidFill>
              </a:rPr>
              <a:t> wird sichtbar gemacht</a:t>
            </a:r>
          </a:p>
          <a:p>
            <a:pPr>
              <a:spcBef>
                <a:spcPts val="998"/>
              </a:spcBef>
              <a:buFontTx/>
              <a:buChar char="-"/>
            </a:pPr>
            <a:r>
              <a:rPr lang="de-DE" dirty="0" smtClean="0">
                <a:solidFill>
                  <a:prstClr val="black"/>
                </a:solidFill>
              </a:rPr>
              <a:t>Die </a:t>
            </a:r>
            <a:r>
              <a:rPr lang="de-DE" dirty="0">
                <a:solidFill>
                  <a:prstClr val="black"/>
                </a:solidFill>
              </a:rPr>
              <a:t>Trainer*innen lernen alltagsmathematische Ressourcen für den Unterricht </a:t>
            </a:r>
            <a:r>
              <a:rPr lang="de-DE" dirty="0" smtClean="0">
                <a:solidFill>
                  <a:prstClr val="black"/>
                </a:solidFill>
              </a:rPr>
              <a:t>zu nutzen</a:t>
            </a:r>
            <a:endParaRPr lang="de-DE" dirty="0">
              <a:solidFill>
                <a:prstClr val="black"/>
              </a:solidFill>
            </a:endParaRPr>
          </a:p>
          <a:p>
            <a:pPr>
              <a:spcBef>
                <a:spcPts val="998"/>
              </a:spcBef>
              <a:buFontTx/>
              <a:buChar char="-"/>
            </a:pPr>
            <a:r>
              <a:rPr lang="de-DE" dirty="0">
                <a:solidFill>
                  <a:prstClr val="black"/>
                </a:solidFill>
              </a:rPr>
              <a:t>Sie lernen ein </a:t>
            </a:r>
            <a:r>
              <a:rPr lang="de-DE" dirty="0" smtClean="0">
                <a:solidFill>
                  <a:prstClr val="black"/>
                </a:solidFill>
              </a:rPr>
              <a:t>Konzept „</a:t>
            </a:r>
            <a:r>
              <a:rPr lang="de-DE" dirty="0">
                <a:solidFill>
                  <a:prstClr val="black"/>
                </a:solidFill>
              </a:rPr>
              <a:t>alltagsmathematischer Kompetenzen“ kennen</a:t>
            </a:r>
          </a:p>
          <a:p>
            <a:pPr>
              <a:spcBef>
                <a:spcPts val="998"/>
              </a:spcBef>
              <a:buFontTx/>
              <a:buChar char="-"/>
            </a:pPr>
            <a:r>
              <a:rPr lang="de-DE" dirty="0" smtClean="0">
                <a:solidFill>
                  <a:prstClr val="black"/>
                </a:solidFill>
              </a:rPr>
              <a:t>und </a:t>
            </a:r>
            <a:r>
              <a:rPr lang="de-DE" dirty="0">
                <a:solidFill>
                  <a:prstClr val="black"/>
                </a:solidFill>
              </a:rPr>
              <a:t>erleben selbst, wie es ist ohne großen Druck „Alltagsmathematik“ </a:t>
            </a:r>
            <a:r>
              <a:rPr lang="de-DE" dirty="0" smtClean="0">
                <a:solidFill>
                  <a:prstClr val="black"/>
                </a:solidFill>
              </a:rPr>
              <a:t>zu betreiben</a:t>
            </a:r>
            <a:endParaRPr lang="de-DE" dirty="0">
              <a:solidFill>
                <a:prstClr val="black"/>
              </a:solidFill>
            </a:endParaRPr>
          </a:p>
          <a:p>
            <a:pPr>
              <a:spcBef>
                <a:spcPts val="998"/>
              </a:spcBef>
              <a:buFontTx/>
              <a:buChar char="-"/>
            </a:pPr>
            <a:endParaRPr lang="de-DE" dirty="0">
              <a:solidFill>
                <a:prstClr val="black"/>
              </a:solidFill>
            </a:endParaRPr>
          </a:p>
          <a:p>
            <a:pPr marL="0" indent="0">
              <a:spcBef>
                <a:spcPts val="998"/>
              </a:spcBef>
              <a:buNone/>
            </a:pPr>
            <a:endParaRPr lang="de-DE" sz="1796" dirty="0">
              <a:solidFill>
                <a:prstClr val="black"/>
              </a:solidFill>
              <a:latin typeface="Arial" panose="020B0604020202020204" pitchFamily="34" charset="0"/>
              <a:cs typeface="Arial" panose="020B0604020202020204" pitchFamily="34" charset="0"/>
            </a:endParaRPr>
          </a:p>
          <a:p>
            <a:pPr marL="0" indent="0">
              <a:spcBef>
                <a:spcPts val="998"/>
              </a:spcBef>
              <a:buNone/>
            </a:pPr>
            <a:endParaRPr lang="de-DE" sz="1996" dirty="0">
              <a:solidFill>
                <a:prstClr val="black"/>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r>
              <a:rPr lang="de-AT" dirty="0" smtClean="0"/>
              <a:t>PD </a:t>
            </a:r>
            <a:r>
              <a:rPr lang="de-AT" dirty="0"/>
              <a:t>Modul: </a:t>
            </a:r>
            <a:r>
              <a:rPr lang="de-AT" dirty="0" smtClean="0"/>
              <a:t>CENF und Aspekte </a:t>
            </a:r>
            <a:r>
              <a:rPr lang="de-AT" dirty="0"/>
              <a:t>von </a:t>
            </a:r>
            <a:r>
              <a:rPr lang="de-AT" dirty="0" err="1" smtClean="0"/>
              <a:t>Numeracy</a:t>
            </a: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2</a:t>
            </a:fld>
            <a:endParaRPr lang="de-AT" dirty="0"/>
          </a:p>
        </p:txBody>
      </p:sp>
    </p:spTree>
    <p:extLst>
      <p:ext uri="{BB962C8B-B14F-4D97-AF65-F5344CB8AC3E}">
        <p14:creationId xmlns:p14="http://schemas.microsoft.com/office/powerpoint/2010/main" val="296789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Alltagsmathematik und Kontexte </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20</a:t>
            </a:fld>
            <a:endParaRPr lang="de-AT" dirty="0"/>
          </a:p>
        </p:txBody>
      </p:sp>
      <p:sp>
        <p:nvSpPr>
          <p:cNvPr id="6" name="Inhaltsplatzhalter 2"/>
          <p:cNvSpPr txBox="1">
            <a:spLocks/>
          </p:cNvSpPr>
          <p:nvPr/>
        </p:nvSpPr>
        <p:spPr>
          <a:xfrm>
            <a:off x="91439" y="1959429"/>
            <a:ext cx="11939451" cy="4762046"/>
          </a:xfrm>
          <a:prstGeom prst="rect">
            <a:avLst/>
          </a:prstGeom>
        </p:spPr>
        <p:txBody>
          <a:bodyPr rtlCol="0">
            <a:norm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de-DE" sz="2600" smtClean="0">
              <a:ea typeface="Calibri" panose="020F0502020204030204" pitchFamily="34" charset="0"/>
            </a:endParaRPr>
          </a:p>
          <a:p>
            <a:pPr marL="0" indent="0">
              <a:lnSpc>
                <a:spcPct val="107000"/>
              </a:lnSpc>
              <a:buFont typeface="Wingdings" panose="05000000000000000000" pitchFamily="2" charset="2"/>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feld 24"/>
          <p:cNvSpPr txBox="1"/>
          <p:nvPr/>
        </p:nvSpPr>
        <p:spPr>
          <a:xfrm>
            <a:off x="4155415" y="2549122"/>
            <a:ext cx="3379140" cy="369332"/>
          </a:xfrm>
          <a:prstGeom prst="rect">
            <a:avLst/>
          </a:prstGeom>
          <a:solidFill>
            <a:schemeClr val="accent3">
              <a:lumMod val="40000"/>
              <a:lumOff val="60000"/>
            </a:schemeClr>
          </a:solidFill>
          <a:ln>
            <a:solidFill>
              <a:schemeClr val="bg2"/>
            </a:solidFill>
          </a:ln>
        </p:spPr>
        <p:txBody>
          <a:bodyPr wrap="square" rtlCol="0">
            <a:spAutoFit/>
          </a:bodyPr>
          <a:lstStyle/>
          <a:p>
            <a:pPr algn="ctr"/>
            <a:r>
              <a:rPr lang="de-DE" dirty="0" smtClean="0">
                <a:latin typeface="Arial" panose="020B0604020202020204" pitchFamily="34" charset="0"/>
                <a:cs typeface="Arial" panose="020B0604020202020204" pitchFamily="34" charset="0"/>
              </a:rPr>
              <a:t>Orientierung im Alltag</a:t>
            </a:r>
            <a:endParaRPr lang="de-AT" dirty="0">
              <a:latin typeface="Arial" panose="020B0604020202020204" pitchFamily="34" charset="0"/>
              <a:cs typeface="Arial" panose="020B0604020202020204" pitchFamily="34" charset="0"/>
            </a:endParaRPr>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 y="3080452"/>
            <a:ext cx="3792534" cy="2520000"/>
          </a:xfrm>
          <a:prstGeom prst="rect">
            <a:avLst/>
          </a:prstGeom>
        </p:spPr>
      </p:pic>
      <p:sp>
        <p:nvSpPr>
          <p:cNvPr id="15" name="Textfeld 14"/>
          <p:cNvSpPr txBox="1"/>
          <p:nvPr/>
        </p:nvSpPr>
        <p:spPr>
          <a:xfrm>
            <a:off x="91439" y="2506748"/>
            <a:ext cx="3792534" cy="369332"/>
          </a:xfrm>
          <a:prstGeom prst="rect">
            <a:avLst/>
          </a:prstGeom>
          <a:solidFill>
            <a:schemeClr val="accent2">
              <a:lumMod val="60000"/>
              <a:lumOff val="40000"/>
            </a:schemeClr>
          </a:solidFill>
          <a:ln>
            <a:solidFill>
              <a:schemeClr val="bg2"/>
            </a:solidFill>
          </a:ln>
        </p:spPr>
        <p:txBody>
          <a:bodyPr wrap="square" rtlCol="0">
            <a:spAutoFit/>
          </a:bodyPr>
          <a:lstStyle/>
          <a:p>
            <a:pPr algn="ctr"/>
            <a:r>
              <a:rPr lang="de-DE" dirty="0" smtClean="0">
                <a:latin typeface="Arial" panose="020B0604020202020204" pitchFamily="34" charset="0"/>
                <a:cs typeface="Arial" panose="020B0604020202020204" pitchFamily="34" charset="0"/>
              </a:rPr>
              <a:t>Wahlrecht &amp; </a:t>
            </a:r>
            <a:r>
              <a:rPr lang="de-DE" dirty="0" err="1" smtClean="0">
                <a:latin typeface="Arial" panose="020B0604020202020204" pitchFamily="34" charset="0"/>
                <a:cs typeface="Arial" panose="020B0604020202020204" pitchFamily="34" charset="0"/>
              </a:rPr>
              <a:t>Citizenship</a:t>
            </a:r>
            <a:r>
              <a:rPr lang="de-DE" dirty="0" smtClean="0">
                <a:latin typeface="Arial" panose="020B0604020202020204" pitchFamily="34" charset="0"/>
                <a:cs typeface="Arial" panose="020B0604020202020204" pitchFamily="34" charset="0"/>
              </a:rPr>
              <a:t> </a:t>
            </a:r>
            <a:endParaRPr lang="de-AT" dirty="0">
              <a:latin typeface="Arial" panose="020B0604020202020204" pitchFamily="34" charset="0"/>
              <a:cs typeface="Arial" panose="020B0604020202020204" pitchFamily="34" charset="0"/>
            </a:endParaRPr>
          </a:p>
        </p:txBody>
      </p:sp>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5415" y="3088683"/>
            <a:ext cx="3379140" cy="2520000"/>
          </a:xfrm>
          <a:prstGeom prst="rect">
            <a:avLst/>
          </a:prstGeom>
        </p:spPr>
      </p:pic>
      <p:pic>
        <p:nvPicPr>
          <p:cNvPr id="18" name="Inhaltsplatzhalt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997" y="2482904"/>
            <a:ext cx="3831792" cy="3397746"/>
          </a:xfrm>
          <a:prstGeom prst="rect">
            <a:avLst/>
          </a:prstGeom>
        </p:spPr>
      </p:pic>
      <p:sp>
        <p:nvSpPr>
          <p:cNvPr id="21" name="Rechteck 20"/>
          <p:cNvSpPr/>
          <p:nvPr/>
        </p:nvSpPr>
        <p:spPr>
          <a:xfrm>
            <a:off x="9609267" y="2506748"/>
            <a:ext cx="602849" cy="329063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92227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Ressourcen und Einsatz im Unterricht</a:t>
            </a:r>
            <a:endParaRPr lang="de-AT" dirty="0"/>
          </a:p>
        </p:txBody>
      </p:sp>
      <p:sp>
        <p:nvSpPr>
          <p:cNvPr id="4" name="Inhaltsplatzhalter 3"/>
          <p:cNvSpPr>
            <a:spLocks noGrp="1"/>
          </p:cNvSpPr>
          <p:nvPr>
            <p:ph sz="quarter" idx="4"/>
          </p:nvPr>
        </p:nvSpPr>
        <p:spPr>
          <a:xfrm>
            <a:off x="6208573" y="1882549"/>
            <a:ext cx="5656049" cy="4320000"/>
          </a:xfrm>
          <a:solidFill>
            <a:schemeClr val="bg2"/>
          </a:solidFill>
        </p:spPr>
        <p:txBody>
          <a:bodyPr>
            <a:noAutofit/>
          </a:bodyPr>
          <a:lstStyle/>
          <a:p>
            <a:pPr>
              <a:spcBef>
                <a:spcPts val="0"/>
              </a:spcBef>
            </a:pPr>
            <a:r>
              <a:rPr lang="de-DE" sz="1200" dirty="0">
                <a:solidFill>
                  <a:srgbClr val="C00000"/>
                </a:solidFill>
              </a:rPr>
              <a:t>1: Einführung in das Thema</a:t>
            </a:r>
          </a:p>
          <a:p>
            <a:pPr>
              <a:spcBef>
                <a:spcPts val="400"/>
              </a:spcBef>
            </a:pPr>
            <a:r>
              <a:rPr lang="de-DE" sz="1200" dirty="0"/>
              <a:t>	</a:t>
            </a:r>
            <a:r>
              <a:rPr lang="de-DE" sz="1200" dirty="0">
                <a:solidFill>
                  <a:srgbClr val="002060"/>
                </a:solidFill>
              </a:rPr>
              <a:t>Erklärung der Ernährungspyramide: Was ist gesunde Ernährung?</a:t>
            </a:r>
          </a:p>
          <a:p>
            <a:pPr>
              <a:lnSpc>
                <a:spcPct val="120000"/>
              </a:lnSpc>
              <a:spcBef>
                <a:spcPts val="400"/>
              </a:spcBef>
            </a:pPr>
            <a:r>
              <a:rPr lang="de-DE" sz="1200" dirty="0">
                <a:solidFill>
                  <a:srgbClr val="C00000"/>
                </a:solidFill>
              </a:rPr>
              <a:t>2: Thema/Lernende in eine mathematische Situation bringen</a:t>
            </a:r>
          </a:p>
          <a:p>
            <a:pPr>
              <a:spcBef>
                <a:spcPts val="0"/>
              </a:spcBef>
            </a:pPr>
            <a:r>
              <a:rPr lang="de-DE" sz="1200" dirty="0"/>
              <a:t>	</a:t>
            </a:r>
            <a:r>
              <a:rPr lang="de-DE" sz="1200" dirty="0" smtClean="0">
                <a:solidFill>
                  <a:srgbClr val="002060"/>
                </a:solidFill>
              </a:rPr>
              <a:t>Meine Ernährungsgewohnheiten</a:t>
            </a:r>
            <a:r>
              <a:rPr lang="de-DE" sz="1200" dirty="0">
                <a:solidFill>
                  <a:srgbClr val="002060"/>
                </a:solidFill>
              </a:rPr>
              <a:t>? </a:t>
            </a:r>
            <a:r>
              <a:rPr lang="de-DE" sz="1200" dirty="0" smtClean="0">
                <a:solidFill>
                  <a:srgbClr val="002060"/>
                </a:solidFill>
              </a:rPr>
              <a:t>Wovon nehme ich welche 	Mengen täglich zu mir?</a:t>
            </a:r>
          </a:p>
          <a:p>
            <a:pPr>
              <a:spcBef>
                <a:spcPts val="400"/>
              </a:spcBef>
            </a:pPr>
            <a:r>
              <a:rPr lang="de-DE" sz="1200" dirty="0" smtClean="0">
                <a:solidFill>
                  <a:srgbClr val="C00000"/>
                </a:solidFill>
              </a:rPr>
              <a:t>3</a:t>
            </a:r>
            <a:r>
              <a:rPr lang="de-DE" sz="1200" dirty="0">
                <a:solidFill>
                  <a:srgbClr val="C00000"/>
                </a:solidFill>
              </a:rPr>
              <a:t>: (Mathematische) Fragestellungen des Themas</a:t>
            </a:r>
          </a:p>
          <a:p>
            <a:pPr>
              <a:spcBef>
                <a:spcPts val="0"/>
              </a:spcBef>
            </a:pPr>
            <a:r>
              <a:rPr lang="de-DE" sz="1200" dirty="0"/>
              <a:t>	</a:t>
            </a:r>
            <a:r>
              <a:rPr lang="de-DE" sz="1200" dirty="0">
                <a:solidFill>
                  <a:srgbClr val="002060"/>
                </a:solidFill>
              </a:rPr>
              <a:t>Relationen, Soll – Ist – Vergleich, Abweichungen, Mengen, </a:t>
            </a:r>
            <a:r>
              <a:rPr lang="de-DE" sz="1200" dirty="0" smtClean="0">
                <a:solidFill>
                  <a:srgbClr val="002060"/>
                </a:solidFill>
              </a:rPr>
              <a:t>	Häufigkeiten</a:t>
            </a:r>
            <a:r>
              <a:rPr lang="de-DE" sz="1200" dirty="0">
                <a:solidFill>
                  <a:srgbClr val="002060"/>
                </a:solidFill>
              </a:rPr>
              <a:t>, </a:t>
            </a:r>
            <a:r>
              <a:rPr lang="de-DE" sz="1200" dirty="0" smtClean="0">
                <a:solidFill>
                  <a:srgbClr val="002060"/>
                </a:solidFill>
              </a:rPr>
              <a:t>Ernährungstagebuch </a:t>
            </a:r>
            <a:r>
              <a:rPr lang="de-DE" sz="1200" dirty="0">
                <a:solidFill>
                  <a:srgbClr val="002060"/>
                </a:solidFill>
              </a:rPr>
              <a:t>(Formular), Kosten</a:t>
            </a:r>
          </a:p>
          <a:p>
            <a:pPr>
              <a:spcBef>
                <a:spcPts val="400"/>
              </a:spcBef>
            </a:pPr>
            <a:r>
              <a:rPr lang="de-DE" sz="1200" dirty="0">
                <a:solidFill>
                  <a:srgbClr val="C00000"/>
                </a:solidFill>
              </a:rPr>
              <a:t>4: Planung des Problemlösungsprozesses</a:t>
            </a:r>
          </a:p>
          <a:p>
            <a:pPr>
              <a:spcBef>
                <a:spcPts val="0"/>
              </a:spcBef>
            </a:pPr>
            <a:r>
              <a:rPr lang="de-DE" sz="1200" dirty="0"/>
              <a:t>	</a:t>
            </a:r>
            <a:r>
              <a:rPr lang="de-DE" sz="1200" dirty="0">
                <a:solidFill>
                  <a:srgbClr val="002060"/>
                </a:solidFill>
              </a:rPr>
              <a:t>Erstellen eines individuellen Ernährungsplanes für eine Woche: 	Wovon esse ich wieviel? Wovon muss ich weniger/mehr essen?</a:t>
            </a:r>
          </a:p>
          <a:p>
            <a:pPr>
              <a:lnSpc>
                <a:spcPct val="120000"/>
              </a:lnSpc>
              <a:spcBef>
                <a:spcPts val="400"/>
              </a:spcBef>
            </a:pPr>
            <a:r>
              <a:rPr lang="de-DE" sz="1200" dirty="0">
                <a:solidFill>
                  <a:srgbClr val="C00000"/>
                </a:solidFill>
              </a:rPr>
              <a:t>5: Antworten, Lösungen finden</a:t>
            </a:r>
          </a:p>
          <a:p>
            <a:pPr>
              <a:spcBef>
                <a:spcPts val="400"/>
              </a:spcBef>
            </a:pPr>
            <a:r>
              <a:rPr lang="de-DE" sz="1200" dirty="0">
                <a:solidFill>
                  <a:srgbClr val="C00000"/>
                </a:solidFill>
              </a:rPr>
              <a:t>	</a:t>
            </a:r>
            <a:r>
              <a:rPr lang="de-DE" sz="1200" dirty="0">
                <a:solidFill>
                  <a:srgbClr val="002060"/>
                </a:solidFill>
              </a:rPr>
              <a:t>Gruppenarbeit; Landessprache</a:t>
            </a:r>
          </a:p>
          <a:p>
            <a:pPr>
              <a:lnSpc>
                <a:spcPct val="120000"/>
              </a:lnSpc>
              <a:spcBef>
                <a:spcPts val="400"/>
              </a:spcBef>
            </a:pPr>
            <a:r>
              <a:rPr lang="de-DE" sz="1200" dirty="0">
                <a:solidFill>
                  <a:srgbClr val="C00000"/>
                </a:solidFill>
              </a:rPr>
              <a:t>6: Lösungen kontrollieren</a:t>
            </a:r>
          </a:p>
          <a:p>
            <a:pPr>
              <a:lnSpc>
                <a:spcPct val="120000"/>
              </a:lnSpc>
              <a:spcBef>
                <a:spcPts val="400"/>
              </a:spcBef>
            </a:pPr>
            <a:r>
              <a:rPr lang="de-DE" sz="1200" dirty="0"/>
              <a:t>	</a:t>
            </a:r>
            <a:r>
              <a:rPr lang="de-DE" sz="1200" dirty="0">
                <a:solidFill>
                  <a:srgbClr val="002060"/>
                </a:solidFill>
              </a:rPr>
              <a:t>Entsprechen die Lösungen der Ernährungspyramide</a:t>
            </a:r>
          </a:p>
          <a:p>
            <a:pPr>
              <a:lnSpc>
                <a:spcPct val="120000"/>
              </a:lnSpc>
              <a:spcBef>
                <a:spcPts val="400"/>
              </a:spcBef>
            </a:pPr>
            <a:r>
              <a:rPr lang="de-DE" sz="1200" dirty="0">
                <a:solidFill>
                  <a:srgbClr val="C00000"/>
                </a:solidFill>
              </a:rPr>
              <a:t>7: Lernprozess reflektieren</a:t>
            </a:r>
          </a:p>
          <a:p>
            <a:pPr>
              <a:spcBef>
                <a:spcPts val="0"/>
              </a:spcBef>
            </a:pPr>
            <a:r>
              <a:rPr lang="de-DE" sz="1200" dirty="0">
                <a:solidFill>
                  <a:srgbClr val="C00000"/>
                </a:solidFill>
              </a:rPr>
              <a:t>	</a:t>
            </a:r>
            <a:r>
              <a:rPr lang="de-DE" sz="1200" dirty="0">
                <a:solidFill>
                  <a:srgbClr val="002060"/>
                </a:solidFill>
              </a:rPr>
              <a:t>Was habe ich gelernt? Was war neu für mich? Was will ich für ich in </a:t>
            </a:r>
            <a:r>
              <a:rPr lang="de-DE" sz="1200" dirty="0" smtClean="0">
                <a:solidFill>
                  <a:srgbClr val="002060"/>
                </a:solidFill>
              </a:rPr>
              <a:t>	meinen Essgewohnheiten </a:t>
            </a:r>
            <a:r>
              <a:rPr lang="de-DE" sz="1200" dirty="0">
                <a:solidFill>
                  <a:srgbClr val="002060"/>
                </a:solidFill>
              </a:rPr>
              <a:t>verändern? Wie geht es mir mit einem 	Ernährungstagebuch?</a:t>
            </a:r>
          </a:p>
          <a:p>
            <a:endParaRPr lang="de-AT" sz="1100" dirty="0"/>
          </a:p>
        </p:txBody>
      </p:sp>
      <p:sp>
        <p:nvSpPr>
          <p:cNvPr id="5" name="Foliennummernplatzhalter 4"/>
          <p:cNvSpPr>
            <a:spLocks noGrp="1"/>
          </p:cNvSpPr>
          <p:nvPr>
            <p:ph type="sldNum" sz="quarter" idx="12"/>
          </p:nvPr>
        </p:nvSpPr>
        <p:spPr/>
        <p:txBody>
          <a:bodyPr/>
          <a:lstStyle/>
          <a:p>
            <a:pPr rtl="0"/>
            <a:fld id="{BD266BE7-899D-4075-917F-DBDE33B6B692}" type="slidenum">
              <a:rPr lang="de-DE" smtClean="0"/>
              <a:t>21</a:t>
            </a:fld>
            <a:endParaRPr lang="de-DE" dirty="0"/>
          </a:p>
        </p:txBody>
      </p:sp>
      <p:sp>
        <p:nvSpPr>
          <p:cNvPr id="6" name="Fußzeilenplatzhalter 5"/>
          <p:cNvSpPr>
            <a:spLocks noGrp="1"/>
          </p:cNvSpPr>
          <p:nvPr>
            <p:ph type="ftr" sz="quarter" idx="3"/>
          </p:nvPr>
        </p:nvSpPr>
        <p:spPr/>
        <p:txBody>
          <a:bodyPr/>
          <a:lstStyle/>
          <a:p>
            <a:pPr algn="r"/>
            <a:r>
              <a:rPr lang="de-AT" smtClean="0"/>
              <a:t>PD Modul: CENF und Aspekte von Numeracy</a:t>
            </a:r>
            <a:endParaRPr lang="de-DE" dirty="0"/>
          </a:p>
        </p:txBody>
      </p:sp>
      <p:pic>
        <p:nvPicPr>
          <p:cNvPr id="7" name="Inhaltsplatzhalt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2148" y="2310020"/>
            <a:ext cx="5940425" cy="3892529"/>
          </a:xfrm>
        </p:spPr>
      </p:pic>
      <p:sp>
        <p:nvSpPr>
          <p:cNvPr id="8" name="Textplatzhalter 3"/>
          <p:cNvSpPr txBox="1">
            <a:spLocks/>
          </p:cNvSpPr>
          <p:nvPr/>
        </p:nvSpPr>
        <p:spPr>
          <a:xfrm>
            <a:off x="142147" y="1850981"/>
            <a:ext cx="5940425" cy="421459"/>
          </a:xfrm>
          <a:prstGeom prst="rect">
            <a:avLst/>
          </a:prstGeom>
        </p:spPr>
        <p:txBody>
          <a:bodyPr>
            <a:normAutofit fontScale="92500" lnSpcReduction="10000"/>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gn="ctr">
              <a:buNone/>
            </a:pPr>
            <a:r>
              <a:rPr lang="de-DE" sz="2400" dirty="0">
                <a:solidFill>
                  <a:srgbClr val="002060"/>
                </a:solidFill>
                <a:latin typeface="OCR A Extended" panose="02010509020102010303" pitchFamily="50" charset="0"/>
                <a:cs typeface="+mn-cs"/>
              </a:rPr>
              <a:t>Die </a:t>
            </a:r>
            <a:r>
              <a:rPr lang="de-DE" sz="2400" dirty="0" smtClean="0">
                <a:solidFill>
                  <a:srgbClr val="002060"/>
                </a:solidFill>
                <a:latin typeface="OCR A Extended" panose="02010509020102010303" pitchFamily="50" charset="0"/>
                <a:cs typeface="+mn-cs"/>
              </a:rPr>
              <a:t>Ernährungspyramide</a:t>
            </a:r>
            <a:endParaRPr lang="de-AT" dirty="0">
              <a:solidFill>
                <a:srgbClr val="C00000"/>
              </a:solidFill>
            </a:endParaRPr>
          </a:p>
        </p:txBody>
      </p:sp>
    </p:spTree>
    <p:extLst>
      <p:ext uri="{BB962C8B-B14F-4D97-AF65-F5344CB8AC3E}">
        <p14:creationId xmlns:p14="http://schemas.microsoft.com/office/powerpoint/2010/main" val="374636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Ressourcen und Einsatz im Unterricht</a:t>
            </a:r>
            <a:endParaRPr lang="de-AT" dirty="0"/>
          </a:p>
        </p:txBody>
      </p:sp>
      <p:sp>
        <p:nvSpPr>
          <p:cNvPr id="4" name="Inhaltsplatzhalter 3"/>
          <p:cNvSpPr>
            <a:spLocks noGrp="1"/>
          </p:cNvSpPr>
          <p:nvPr>
            <p:ph sz="quarter" idx="4"/>
          </p:nvPr>
        </p:nvSpPr>
        <p:spPr>
          <a:xfrm>
            <a:off x="6228187" y="1923025"/>
            <a:ext cx="5920385" cy="4320000"/>
          </a:xfrm>
          <a:solidFill>
            <a:schemeClr val="bg2"/>
          </a:solidFill>
        </p:spPr>
        <p:txBody>
          <a:bodyPr>
            <a:noAutofit/>
          </a:bodyPr>
          <a:lstStyle/>
          <a:p>
            <a:pPr>
              <a:lnSpc>
                <a:spcPct val="110000"/>
              </a:lnSpc>
              <a:spcBef>
                <a:spcPts val="0"/>
              </a:spcBef>
            </a:pPr>
            <a:r>
              <a:rPr lang="de-DE" sz="1200" dirty="0">
                <a:solidFill>
                  <a:srgbClr val="C00000"/>
                </a:solidFill>
              </a:rPr>
              <a:t>1: Einführung in das Thema</a:t>
            </a:r>
          </a:p>
          <a:p>
            <a:pPr>
              <a:spcBef>
                <a:spcPts val="0"/>
              </a:spcBef>
            </a:pPr>
            <a:r>
              <a:rPr lang="de-DE" sz="1200" dirty="0"/>
              <a:t>	</a:t>
            </a:r>
            <a:r>
              <a:rPr lang="de-DE" sz="1200" dirty="0">
                <a:solidFill>
                  <a:srgbClr val="002060"/>
                </a:solidFill>
              </a:rPr>
              <a:t>Immer mehr Kinder und Jugendliche in Europa leiden unter 	Übergewicht.</a:t>
            </a:r>
          </a:p>
          <a:p>
            <a:pPr>
              <a:lnSpc>
                <a:spcPct val="120000"/>
              </a:lnSpc>
              <a:spcBef>
                <a:spcPts val="400"/>
              </a:spcBef>
            </a:pPr>
            <a:r>
              <a:rPr lang="de-DE" sz="1200" dirty="0">
                <a:solidFill>
                  <a:srgbClr val="C00000"/>
                </a:solidFill>
              </a:rPr>
              <a:t>2: Thema/Lernende in eine mathematische Situation bringen</a:t>
            </a:r>
          </a:p>
          <a:p>
            <a:pPr>
              <a:spcBef>
                <a:spcPts val="0"/>
              </a:spcBef>
            </a:pPr>
            <a:r>
              <a:rPr lang="de-DE" sz="1200" dirty="0"/>
              <a:t>	</a:t>
            </a:r>
            <a:r>
              <a:rPr lang="de-DE" sz="1200" dirty="0">
                <a:solidFill>
                  <a:srgbClr val="002060"/>
                </a:solidFill>
              </a:rPr>
              <a:t>Wie ist die Situation bei meinen Kindern? Wie oft essen sie fast </a:t>
            </a:r>
            <a:r>
              <a:rPr lang="de-DE" sz="1200" dirty="0" err="1">
                <a:solidFill>
                  <a:srgbClr val="002060"/>
                </a:solidFill>
              </a:rPr>
              <a:t>food</a:t>
            </a:r>
            <a:r>
              <a:rPr lang="de-DE" sz="1200" dirty="0">
                <a:solidFill>
                  <a:srgbClr val="002060"/>
                </a:solidFill>
              </a:rPr>
              <a:t>, 	Süßigkeiten, süße Limonaden? Machen sie ausreichend Bewegung? 	Erfahrungsaustausch und Diskussion</a:t>
            </a:r>
          </a:p>
          <a:p>
            <a:pPr>
              <a:lnSpc>
                <a:spcPct val="120000"/>
              </a:lnSpc>
              <a:spcBef>
                <a:spcPts val="400"/>
              </a:spcBef>
            </a:pPr>
            <a:r>
              <a:rPr lang="de-DE" sz="1200" dirty="0">
                <a:solidFill>
                  <a:srgbClr val="C00000"/>
                </a:solidFill>
              </a:rPr>
              <a:t>3: (Mathematische) Fragestellungen des Themas</a:t>
            </a:r>
          </a:p>
          <a:p>
            <a:pPr>
              <a:spcBef>
                <a:spcPts val="400"/>
              </a:spcBef>
            </a:pPr>
            <a:r>
              <a:rPr lang="de-DE" sz="1200" dirty="0"/>
              <a:t>	</a:t>
            </a:r>
            <a:r>
              <a:rPr lang="de-DE" sz="1200" dirty="0">
                <a:solidFill>
                  <a:srgbClr val="002060"/>
                </a:solidFill>
              </a:rPr>
              <a:t>g, kg, J, KJ, BMI Formel, BMI – Index Tabelle, Größe2</a:t>
            </a:r>
          </a:p>
          <a:p>
            <a:pPr>
              <a:lnSpc>
                <a:spcPct val="120000"/>
              </a:lnSpc>
              <a:spcBef>
                <a:spcPts val="400"/>
              </a:spcBef>
            </a:pPr>
            <a:r>
              <a:rPr lang="de-DE" sz="1200" dirty="0">
                <a:solidFill>
                  <a:srgbClr val="C00000"/>
                </a:solidFill>
              </a:rPr>
              <a:t>4: Planung des Problemlösungsprozesses</a:t>
            </a:r>
          </a:p>
          <a:p>
            <a:pPr>
              <a:spcBef>
                <a:spcPts val="0"/>
              </a:spcBef>
            </a:pPr>
            <a:r>
              <a:rPr lang="de-DE" sz="1200" dirty="0"/>
              <a:t>	</a:t>
            </a:r>
            <a:r>
              <a:rPr lang="de-DE" sz="1200" dirty="0">
                <a:solidFill>
                  <a:srgbClr val="002060"/>
                </a:solidFill>
              </a:rPr>
              <a:t>Berechnung des BMI meiner Kinder, Verwendung der BMI 	Tabelle</a:t>
            </a:r>
          </a:p>
          <a:p>
            <a:pPr>
              <a:lnSpc>
                <a:spcPct val="120000"/>
              </a:lnSpc>
              <a:spcBef>
                <a:spcPts val="400"/>
              </a:spcBef>
            </a:pPr>
            <a:r>
              <a:rPr lang="de-DE" sz="1200" dirty="0">
                <a:solidFill>
                  <a:srgbClr val="C00000"/>
                </a:solidFill>
              </a:rPr>
              <a:t>5: Antworten, Lösungen finden</a:t>
            </a:r>
          </a:p>
          <a:p>
            <a:pPr>
              <a:spcBef>
                <a:spcPts val="0"/>
              </a:spcBef>
            </a:pPr>
            <a:r>
              <a:rPr lang="de-DE" sz="1200" dirty="0">
                <a:solidFill>
                  <a:srgbClr val="C00000"/>
                </a:solidFill>
              </a:rPr>
              <a:t>	</a:t>
            </a:r>
            <a:r>
              <a:rPr lang="de-DE" sz="1200" dirty="0">
                <a:solidFill>
                  <a:srgbClr val="002060"/>
                </a:solidFill>
              </a:rPr>
              <a:t>Gruppenarbeit; Landessprache, Was tun  bei Übergewicht?</a:t>
            </a:r>
          </a:p>
          <a:p>
            <a:pPr>
              <a:lnSpc>
                <a:spcPct val="120000"/>
              </a:lnSpc>
              <a:spcBef>
                <a:spcPts val="400"/>
              </a:spcBef>
            </a:pPr>
            <a:r>
              <a:rPr lang="de-DE" sz="1200" dirty="0">
                <a:solidFill>
                  <a:srgbClr val="C00000"/>
                </a:solidFill>
              </a:rPr>
              <a:t>6: Lösungen </a:t>
            </a:r>
            <a:r>
              <a:rPr lang="de-DE" sz="1200" dirty="0" smtClean="0">
                <a:solidFill>
                  <a:srgbClr val="C00000"/>
                </a:solidFill>
              </a:rPr>
              <a:t>kontrollieren und vergleichen</a:t>
            </a:r>
            <a:endParaRPr lang="de-DE" sz="1200" dirty="0">
              <a:solidFill>
                <a:srgbClr val="C00000"/>
              </a:solidFill>
            </a:endParaRPr>
          </a:p>
          <a:p>
            <a:pPr>
              <a:spcBef>
                <a:spcPts val="0"/>
              </a:spcBef>
            </a:pPr>
            <a:r>
              <a:rPr lang="de-DE" sz="1200" dirty="0"/>
              <a:t>	</a:t>
            </a:r>
            <a:r>
              <a:rPr lang="de-DE" sz="1200" dirty="0">
                <a:solidFill>
                  <a:srgbClr val="002060"/>
                </a:solidFill>
              </a:rPr>
              <a:t>Unterschiedliche Lösungswege vergleichen und diskutieren</a:t>
            </a:r>
          </a:p>
          <a:p>
            <a:pPr>
              <a:lnSpc>
                <a:spcPct val="120000"/>
              </a:lnSpc>
              <a:spcBef>
                <a:spcPts val="400"/>
              </a:spcBef>
            </a:pPr>
            <a:r>
              <a:rPr lang="de-DE" sz="1200" dirty="0">
                <a:solidFill>
                  <a:srgbClr val="C00000"/>
                </a:solidFill>
              </a:rPr>
              <a:t>7: Lernprozess reflektieren</a:t>
            </a:r>
          </a:p>
          <a:p>
            <a:pPr>
              <a:spcBef>
                <a:spcPts val="0"/>
              </a:spcBef>
            </a:pPr>
            <a:r>
              <a:rPr lang="de-DE" sz="1200" dirty="0">
                <a:solidFill>
                  <a:srgbClr val="C00000"/>
                </a:solidFill>
              </a:rPr>
              <a:t>	</a:t>
            </a:r>
            <a:r>
              <a:rPr lang="de-DE" sz="1200" dirty="0">
                <a:solidFill>
                  <a:srgbClr val="002060"/>
                </a:solidFill>
              </a:rPr>
              <a:t>Was habe ich gelernt? Was war neu für mich? Was bedeutet das in 	meinem Alltag?</a:t>
            </a:r>
          </a:p>
          <a:p>
            <a:endParaRPr lang="de-DE" sz="800" dirty="0"/>
          </a:p>
          <a:p>
            <a:endParaRPr lang="de-AT" sz="1100" dirty="0"/>
          </a:p>
        </p:txBody>
      </p:sp>
      <p:sp>
        <p:nvSpPr>
          <p:cNvPr id="5" name="Foliennummernplatzhalter 4"/>
          <p:cNvSpPr>
            <a:spLocks noGrp="1"/>
          </p:cNvSpPr>
          <p:nvPr>
            <p:ph type="sldNum" sz="quarter" idx="12"/>
          </p:nvPr>
        </p:nvSpPr>
        <p:spPr/>
        <p:txBody>
          <a:bodyPr/>
          <a:lstStyle/>
          <a:p>
            <a:pPr rtl="0"/>
            <a:fld id="{BD266BE7-899D-4075-917F-DBDE33B6B692}" type="slidenum">
              <a:rPr lang="de-DE" smtClean="0"/>
              <a:t>22</a:t>
            </a:fld>
            <a:endParaRPr lang="de-DE" dirty="0"/>
          </a:p>
        </p:txBody>
      </p:sp>
      <p:sp>
        <p:nvSpPr>
          <p:cNvPr id="6" name="Fußzeilenplatzhalter 5"/>
          <p:cNvSpPr>
            <a:spLocks noGrp="1"/>
          </p:cNvSpPr>
          <p:nvPr>
            <p:ph type="ftr" sz="quarter" idx="3"/>
          </p:nvPr>
        </p:nvSpPr>
        <p:spPr/>
        <p:txBody>
          <a:bodyPr/>
          <a:lstStyle/>
          <a:p>
            <a:pPr algn="r"/>
            <a:r>
              <a:rPr lang="de-AT" dirty="0" smtClean="0"/>
              <a:t>PD Modul: CENF und Aspekte von </a:t>
            </a:r>
            <a:r>
              <a:rPr lang="de-AT" dirty="0" err="1" smtClean="0"/>
              <a:t>Numeracy</a:t>
            </a:r>
            <a:endParaRPr lang="de-DE" dirty="0"/>
          </a:p>
        </p:txBody>
      </p:sp>
      <p:sp>
        <p:nvSpPr>
          <p:cNvPr id="8" name="Textplatzhalter 3"/>
          <p:cNvSpPr txBox="1">
            <a:spLocks/>
          </p:cNvSpPr>
          <p:nvPr/>
        </p:nvSpPr>
        <p:spPr>
          <a:xfrm>
            <a:off x="142147" y="1888576"/>
            <a:ext cx="5940425" cy="421459"/>
          </a:xfrm>
          <a:prstGeom prst="rect">
            <a:avLst/>
          </a:prstGeom>
        </p:spPr>
        <p:txBody>
          <a:bodyPr>
            <a:normAutofit lnSpcReduction="10000"/>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gn="ctr">
              <a:buNone/>
            </a:pPr>
            <a:r>
              <a:rPr lang="it-IT" sz="2200" dirty="0" err="1">
                <a:solidFill>
                  <a:srgbClr val="002060"/>
                </a:solidFill>
                <a:latin typeface="OCR A Extended" panose="02010509020102010303" pitchFamily="50" charset="0"/>
                <a:cs typeface="+mn-cs"/>
              </a:rPr>
              <a:t>Bodymaßindex</a:t>
            </a:r>
            <a:r>
              <a:rPr lang="it-IT" sz="2200" dirty="0">
                <a:solidFill>
                  <a:srgbClr val="002060"/>
                </a:solidFill>
                <a:latin typeface="OCR A Extended" panose="02010509020102010303" pitchFamily="50" charset="0"/>
                <a:cs typeface="+mn-cs"/>
              </a:rPr>
              <a:t> (BMI</a:t>
            </a:r>
            <a:r>
              <a:rPr lang="it-IT" sz="2200" dirty="0" smtClean="0">
                <a:solidFill>
                  <a:srgbClr val="002060"/>
                </a:solidFill>
                <a:latin typeface="OCR A Extended" panose="02010509020102010303" pitchFamily="50" charset="0"/>
                <a:cs typeface="+mn-cs"/>
              </a:rPr>
              <a:t>) </a:t>
            </a:r>
            <a:r>
              <a:rPr lang="it-IT" sz="1400" dirty="0" err="1"/>
              <a:t>vgl</a:t>
            </a:r>
            <a:r>
              <a:rPr lang="it-IT" sz="1400" dirty="0"/>
              <a:t> </a:t>
            </a:r>
            <a:r>
              <a:rPr lang="it-IT" sz="1400" dirty="0" err="1"/>
              <a:t>MiA</a:t>
            </a:r>
            <a:r>
              <a:rPr lang="it-IT" sz="1400" dirty="0"/>
              <a:t>, S.43</a:t>
            </a:r>
          </a:p>
        </p:txBody>
      </p:sp>
      <p:pic>
        <p:nvPicPr>
          <p:cNvPr id="9" name="Inhaltsplatzhalter 8"/>
          <p:cNvPicPr preferRelativeResize="0">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2572" y="2347415"/>
            <a:ext cx="5940000" cy="3895610"/>
          </a:xfrm>
          <a:prstGeom prst="rect">
            <a:avLst/>
          </a:prstGeom>
        </p:spPr>
      </p:pic>
    </p:spTree>
    <p:extLst>
      <p:ext uri="{BB962C8B-B14F-4D97-AF65-F5344CB8AC3E}">
        <p14:creationId xmlns:p14="http://schemas.microsoft.com/office/powerpoint/2010/main" val="141580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Ressourcen und Einsatz im Unterricht</a:t>
            </a:r>
            <a:endParaRPr lang="de-AT" dirty="0"/>
          </a:p>
        </p:txBody>
      </p:sp>
      <p:sp>
        <p:nvSpPr>
          <p:cNvPr id="4" name="Inhaltsplatzhalter 3"/>
          <p:cNvSpPr>
            <a:spLocks noGrp="1"/>
          </p:cNvSpPr>
          <p:nvPr>
            <p:ph sz="quarter" idx="4"/>
          </p:nvPr>
        </p:nvSpPr>
        <p:spPr>
          <a:xfrm>
            <a:off x="6208573" y="2008149"/>
            <a:ext cx="5430977" cy="4234876"/>
          </a:xfrm>
          <a:solidFill>
            <a:schemeClr val="bg2"/>
          </a:solidFill>
        </p:spPr>
        <p:txBody>
          <a:bodyPr>
            <a:noAutofit/>
          </a:bodyPr>
          <a:lstStyle/>
          <a:p>
            <a:endParaRPr lang="de-DE" sz="800" dirty="0"/>
          </a:p>
          <a:p>
            <a:r>
              <a:rPr lang="de-DE" sz="1600" b="1" dirty="0">
                <a:solidFill>
                  <a:srgbClr val="002060"/>
                </a:solidFill>
                <a:ea typeface="Calibri" panose="020F0502020204030204" pitchFamily="34" charset="0"/>
              </a:rPr>
              <a:t>Hat mein Kind das richtige Gewicht?</a:t>
            </a:r>
          </a:p>
          <a:p>
            <a:r>
              <a:rPr lang="de-DE" sz="1600" i="1" dirty="0">
                <a:solidFill>
                  <a:srgbClr val="002060"/>
                </a:solidFill>
                <a:ea typeface="Calibri" panose="020F0502020204030204" pitchFamily="34" charset="0"/>
              </a:rPr>
              <a:t>(Mädchen, 8 Jahre, 125)</a:t>
            </a:r>
          </a:p>
          <a:p>
            <a:r>
              <a:rPr lang="de-DE" sz="1600" b="1" dirty="0">
                <a:ea typeface="Calibri" panose="020F0502020204030204" pitchFamily="34" charset="0"/>
              </a:rPr>
              <a:t> </a:t>
            </a:r>
            <a:r>
              <a:rPr lang="de-DE" sz="1600" b="1" dirty="0">
                <a:solidFill>
                  <a:srgbClr val="C00000"/>
                </a:solidFill>
                <a:ea typeface="Calibri" panose="020F0502020204030204" pitchFamily="34" charset="0"/>
              </a:rPr>
              <a:t>Body Maß Index (BMI) =</a:t>
            </a:r>
          </a:p>
          <a:p>
            <a:r>
              <a:rPr lang="de-DE" sz="1600" b="1" u="sng" dirty="0">
                <a:ea typeface="Calibri" panose="020F0502020204030204" pitchFamily="34" charset="0"/>
              </a:rPr>
              <a:t>	Gewicht	</a:t>
            </a:r>
            <a:r>
              <a:rPr lang="de-DE" sz="1600" b="1" u="sng" dirty="0" smtClean="0">
                <a:ea typeface="Calibri" panose="020F0502020204030204" pitchFamily="34" charset="0"/>
              </a:rPr>
              <a:t>	</a:t>
            </a:r>
            <a:endParaRPr lang="de-DE" sz="1600" b="1" u="sng" dirty="0">
              <a:ea typeface="Calibri" panose="020F0502020204030204" pitchFamily="34" charset="0"/>
            </a:endParaRPr>
          </a:p>
          <a:p>
            <a:pPr>
              <a:spcBef>
                <a:spcPts val="0"/>
              </a:spcBef>
            </a:pPr>
            <a:r>
              <a:rPr lang="de-DE" sz="1600" b="1" dirty="0">
                <a:ea typeface="Calibri" panose="020F0502020204030204" pitchFamily="34" charset="0"/>
              </a:rPr>
              <a:t>          Größe x Größe</a:t>
            </a:r>
          </a:p>
          <a:p>
            <a:pPr>
              <a:spcBef>
                <a:spcPts val="0"/>
              </a:spcBef>
            </a:pPr>
            <a:endParaRPr lang="de-DE" sz="1600" b="1" dirty="0">
              <a:ea typeface="Calibri" panose="020F0502020204030204" pitchFamily="34" charset="0"/>
            </a:endParaRPr>
          </a:p>
          <a:p>
            <a:r>
              <a:rPr lang="de-DE" sz="1600" b="1" dirty="0">
                <a:ea typeface="Calibri" panose="020F0502020204030204" pitchFamily="34" charset="0"/>
              </a:rPr>
              <a:t> </a:t>
            </a:r>
            <a:r>
              <a:rPr lang="de-DE" sz="1600" b="1" dirty="0">
                <a:solidFill>
                  <a:srgbClr val="C00000"/>
                </a:solidFill>
                <a:ea typeface="Calibri" panose="020F0502020204030204" pitchFamily="34" charset="0"/>
              </a:rPr>
              <a:t>Beispiel:</a:t>
            </a:r>
          </a:p>
          <a:p>
            <a:r>
              <a:rPr lang="de-DE" sz="1600" b="1" u="sng" dirty="0">
                <a:ea typeface="Calibri" panose="020F0502020204030204" pitchFamily="34" charset="0"/>
              </a:rPr>
              <a:t>	24 kg		</a:t>
            </a:r>
          </a:p>
          <a:p>
            <a:pPr>
              <a:spcBef>
                <a:spcPts val="0"/>
              </a:spcBef>
            </a:pPr>
            <a:r>
              <a:rPr lang="de-DE" sz="1600" b="1" dirty="0">
                <a:ea typeface="Calibri" panose="020F0502020204030204" pitchFamily="34" charset="0"/>
              </a:rPr>
              <a:t>      1,25 m x 1,25m </a:t>
            </a:r>
            <a:endParaRPr lang="de-AT" sz="1600" b="1" dirty="0">
              <a:ea typeface="Calibri" panose="020F0502020204030204" pitchFamily="34" charset="0"/>
            </a:endParaRPr>
          </a:p>
          <a:p>
            <a:pPr>
              <a:spcBef>
                <a:spcPts val="0"/>
              </a:spcBef>
            </a:pPr>
            <a:endParaRPr lang="de-DE" sz="1600" b="1" dirty="0">
              <a:ea typeface="Calibri" panose="020F0502020204030204" pitchFamily="34" charset="0"/>
            </a:endParaRPr>
          </a:p>
          <a:p>
            <a:pPr>
              <a:spcBef>
                <a:spcPts val="0"/>
              </a:spcBef>
            </a:pPr>
            <a:r>
              <a:rPr lang="de-DE" sz="1600" b="1" dirty="0">
                <a:solidFill>
                  <a:srgbClr val="C00000"/>
                </a:solidFill>
                <a:ea typeface="Calibri" panose="020F0502020204030204" pitchFamily="34" charset="0"/>
              </a:rPr>
              <a:t>= 15 kg</a:t>
            </a:r>
            <a:endParaRPr lang="de-AT" sz="1600" b="1" dirty="0">
              <a:solidFill>
                <a:srgbClr val="C00000"/>
              </a:solidFill>
              <a:ea typeface="Calibri" panose="020F0502020204030204" pitchFamily="34" charset="0"/>
            </a:endParaRPr>
          </a:p>
          <a:p>
            <a:endParaRPr lang="de-AT" sz="1100" dirty="0"/>
          </a:p>
        </p:txBody>
      </p:sp>
      <p:sp>
        <p:nvSpPr>
          <p:cNvPr id="5" name="Foliennummernplatzhalter 4"/>
          <p:cNvSpPr>
            <a:spLocks noGrp="1"/>
          </p:cNvSpPr>
          <p:nvPr>
            <p:ph type="sldNum" sz="quarter" idx="12"/>
          </p:nvPr>
        </p:nvSpPr>
        <p:spPr/>
        <p:txBody>
          <a:bodyPr/>
          <a:lstStyle/>
          <a:p>
            <a:pPr rtl="0"/>
            <a:fld id="{BD266BE7-899D-4075-917F-DBDE33B6B692}" type="slidenum">
              <a:rPr lang="de-DE" smtClean="0"/>
              <a:t>23</a:t>
            </a:fld>
            <a:endParaRPr lang="de-DE" dirty="0"/>
          </a:p>
        </p:txBody>
      </p:sp>
      <p:sp>
        <p:nvSpPr>
          <p:cNvPr id="6" name="Fußzeilenplatzhalter 5"/>
          <p:cNvSpPr>
            <a:spLocks noGrp="1"/>
          </p:cNvSpPr>
          <p:nvPr>
            <p:ph type="ftr" sz="quarter" idx="3"/>
          </p:nvPr>
        </p:nvSpPr>
        <p:spPr/>
        <p:txBody>
          <a:bodyPr/>
          <a:lstStyle/>
          <a:p>
            <a:pPr algn="r"/>
            <a:r>
              <a:rPr lang="de-AT" dirty="0" smtClean="0"/>
              <a:t>PD Modul: CENF und Aspekte von </a:t>
            </a:r>
            <a:r>
              <a:rPr lang="de-AT" dirty="0" err="1" smtClean="0"/>
              <a:t>Numeracy</a:t>
            </a:r>
            <a:endParaRPr lang="de-DE" dirty="0"/>
          </a:p>
        </p:txBody>
      </p:sp>
      <p:sp>
        <p:nvSpPr>
          <p:cNvPr id="8" name="Textplatzhalter 3"/>
          <p:cNvSpPr txBox="1">
            <a:spLocks/>
          </p:cNvSpPr>
          <p:nvPr/>
        </p:nvSpPr>
        <p:spPr>
          <a:xfrm>
            <a:off x="142147" y="1889292"/>
            <a:ext cx="5940425" cy="421459"/>
          </a:xfrm>
          <a:prstGeom prst="rect">
            <a:avLst/>
          </a:prstGeom>
        </p:spPr>
        <p:txBody>
          <a:bodyPr>
            <a:normAutofit fontScale="92500" lnSpcReduction="10000"/>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gn="ctr">
              <a:buNone/>
            </a:pPr>
            <a:r>
              <a:rPr lang="it-IT" sz="2400" dirty="0" err="1">
                <a:solidFill>
                  <a:srgbClr val="002060"/>
                </a:solidFill>
                <a:latin typeface="OCR A Extended" panose="02010509020102010303" pitchFamily="50" charset="0"/>
                <a:cs typeface="+mn-cs"/>
              </a:rPr>
              <a:t>Bodymaßindex</a:t>
            </a:r>
            <a:r>
              <a:rPr lang="it-IT" sz="2400" dirty="0">
                <a:solidFill>
                  <a:srgbClr val="002060"/>
                </a:solidFill>
                <a:latin typeface="OCR A Extended" panose="02010509020102010303" pitchFamily="50" charset="0"/>
                <a:cs typeface="+mn-cs"/>
              </a:rPr>
              <a:t> (BMI</a:t>
            </a:r>
            <a:r>
              <a:rPr lang="it-IT" sz="2400" dirty="0" smtClean="0">
                <a:solidFill>
                  <a:srgbClr val="002060"/>
                </a:solidFill>
                <a:latin typeface="OCR A Extended" panose="02010509020102010303" pitchFamily="50" charset="0"/>
                <a:cs typeface="+mn-cs"/>
              </a:rPr>
              <a:t>) </a:t>
            </a:r>
            <a:r>
              <a:rPr lang="it-IT" sz="1400" dirty="0" err="1" smtClean="0"/>
              <a:t>vgl</a:t>
            </a:r>
            <a:r>
              <a:rPr lang="it-IT" sz="1400" dirty="0" smtClean="0"/>
              <a:t>. </a:t>
            </a:r>
            <a:r>
              <a:rPr lang="it-IT" sz="1400" dirty="0" err="1"/>
              <a:t>MiA</a:t>
            </a:r>
            <a:r>
              <a:rPr lang="it-IT" sz="1400" dirty="0"/>
              <a:t>, S.43</a:t>
            </a:r>
          </a:p>
        </p:txBody>
      </p:sp>
      <p:pic>
        <p:nvPicPr>
          <p:cNvPr id="9" name="Inhaltsplatzhalter 8"/>
          <p:cNvPicPr preferRelativeResize="0">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2572" y="2347415"/>
            <a:ext cx="5940000" cy="3895610"/>
          </a:xfrm>
          <a:prstGeom prst="rect">
            <a:avLst/>
          </a:prstGeom>
        </p:spPr>
      </p:pic>
    </p:spTree>
    <p:extLst>
      <p:ext uri="{BB962C8B-B14F-4D97-AF65-F5344CB8AC3E}">
        <p14:creationId xmlns:p14="http://schemas.microsoft.com/office/powerpoint/2010/main" val="349232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a:t>Ressourcen und Einsatz im Unterricht</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24</a:t>
            </a:fld>
            <a:endParaRPr lang="de-AT" dirty="0"/>
          </a:p>
        </p:txBody>
      </p:sp>
      <p:sp>
        <p:nvSpPr>
          <p:cNvPr id="6" name="Inhaltsplatzhalter 2"/>
          <p:cNvSpPr txBox="1">
            <a:spLocks/>
          </p:cNvSpPr>
          <p:nvPr/>
        </p:nvSpPr>
        <p:spPr>
          <a:xfrm>
            <a:off x="91439" y="1959429"/>
            <a:ext cx="11939451" cy="4762046"/>
          </a:xfrm>
          <a:prstGeom prst="rect">
            <a:avLst/>
          </a:prstGeom>
        </p:spPr>
        <p:txBody>
          <a:bodyPr rtlCol="0">
            <a:norm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de-DE" sz="2600" smtClean="0">
              <a:ea typeface="Calibri" panose="020F0502020204030204" pitchFamily="34" charset="0"/>
            </a:endParaRPr>
          </a:p>
          <a:p>
            <a:pPr marL="0" indent="0">
              <a:lnSpc>
                <a:spcPct val="107000"/>
              </a:lnSpc>
              <a:buFont typeface="Wingdings" panose="05000000000000000000" pitchFamily="2" charset="2"/>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platzhalter 3"/>
          <p:cNvSpPr txBox="1">
            <a:spLocks/>
          </p:cNvSpPr>
          <p:nvPr/>
        </p:nvSpPr>
        <p:spPr>
          <a:xfrm>
            <a:off x="0" y="1912618"/>
            <a:ext cx="4341683" cy="406551"/>
          </a:xfrm>
          <a:prstGeom prst="rect">
            <a:avLst/>
          </a:prstGeom>
        </p:spPr>
        <p:txBody>
          <a:bodyPr>
            <a:no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buNone/>
            </a:pPr>
            <a:r>
              <a:rPr lang="it-IT" sz="2200" dirty="0">
                <a:solidFill>
                  <a:srgbClr val="002060"/>
                </a:solidFill>
                <a:latin typeface="OCR A Extended" panose="02010509020102010303" pitchFamily="50" charset="0"/>
                <a:cs typeface="+mn-cs"/>
              </a:rPr>
              <a:t>In </a:t>
            </a:r>
            <a:r>
              <a:rPr lang="it-IT" sz="2200" dirty="0" err="1">
                <a:solidFill>
                  <a:srgbClr val="002060"/>
                </a:solidFill>
                <a:latin typeface="OCR A Extended" panose="02010509020102010303" pitchFamily="50" charset="0"/>
                <a:cs typeface="+mn-cs"/>
              </a:rPr>
              <a:t>der</a:t>
            </a:r>
            <a:r>
              <a:rPr lang="it-IT" sz="2200" dirty="0">
                <a:solidFill>
                  <a:srgbClr val="002060"/>
                </a:solidFill>
                <a:latin typeface="OCR A Extended" panose="02010509020102010303" pitchFamily="50" charset="0"/>
                <a:cs typeface="+mn-cs"/>
              </a:rPr>
              <a:t> </a:t>
            </a:r>
            <a:r>
              <a:rPr lang="it-IT" sz="2200" dirty="0" err="1" smtClean="0">
                <a:solidFill>
                  <a:srgbClr val="002060"/>
                </a:solidFill>
                <a:latin typeface="OCR A Extended" panose="02010509020102010303" pitchFamily="50" charset="0"/>
                <a:cs typeface="+mn-cs"/>
              </a:rPr>
              <a:t>Küche</a:t>
            </a:r>
            <a:r>
              <a:rPr lang="it-IT" sz="2200" dirty="0" smtClean="0"/>
              <a:t> </a:t>
            </a:r>
            <a:r>
              <a:rPr lang="it-IT" sz="1400" dirty="0" err="1"/>
              <a:t>vgl</a:t>
            </a:r>
            <a:r>
              <a:rPr lang="it-IT" sz="1400" dirty="0"/>
              <a:t> </a:t>
            </a:r>
            <a:r>
              <a:rPr lang="it-IT" sz="1400" dirty="0" err="1"/>
              <a:t>MiA</a:t>
            </a:r>
            <a:r>
              <a:rPr lang="it-IT" sz="1400" dirty="0"/>
              <a:t>, S. 47, 82  </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40284"/>
            <a:ext cx="3710609" cy="2474976"/>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95282"/>
            <a:ext cx="953473" cy="1080000"/>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287" y="5095282"/>
            <a:ext cx="1438083" cy="1080000"/>
          </a:xfrm>
          <a:prstGeom prst="rect">
            <a:avLst/>
          </a:prstGeom>
        </p:spPr>
      </p:pic>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2568" y="5095282"/>
            <a:ext cx="1080000" cy="1080000"/>
          </a:xfrm>
          <a:prstGeom prst="rect">
            <a:avLst/>
          </a:prstGeom>
        </p:spPr>
      </p:pic>
      <p:sp>
        <p:nvSpPr>
          <p:cNvPr id="15" name="Inhaltsplatzhalter 6"/>
          <p:cNvSpPr txBox="1">
            <a:spLocks/>
          </p:cNvSpPr>
          <p:nvPr/>
        </p:nvSpPr>
        <p:spPr>
          <a:xfrm>
            <a:off x="4377870" y="1931918"/>
            <a:ext cx="7790317" cy="4259560"/>
          </a:xfrm>
          <a:prstGeom prst="rect">
            <a:avLst/>
          </a:prstGeom>
          <a:solidFill>
            <a:schemeClr val="bg2"/>
          </a:solidFill>
        </p:spPr>
        <p:txBody>
          <a:bodyPr vert="horz" lIns="91440" tIns="45720" rIns="91440" bIns="45720" rtlCol="0" anchor="ctr">
            <a:normAutofit fontScale="25000" lnSpcReduction="20000"/>
          </a:bodyPr>
          <a:lstStyle>
            <a:defPPr rtl="0">
              <a:defRPr lang="de-de"/>
            </a:defPPr>
            <a:lvl1pPr marL="0" algn="r" defTabSz="914400" rtl="0" eaLnBrk="1" latinLnBrk="0" hangingPunct="1">
              <a:defRPr lang="de-DE" sz="1600" kern="1200" baseline="0" smtClean="0">
                <a:solidFill>
                  <a:srgbClr val="002060"/>
                </a:solidFill>
                <a:latin typeface="OCR A Extended" panose="02010509020102010303"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400"/>
              </a:spcBef>
            </a:pPr>
            <a:r>
              <a:rPr lang="de-DE" sz="5600" dirty="0" smtClean="0">
                <a:solidFill>
                  <a:srgbClr val="C00000"/>
                </a:solidFill>
                <a:latin typeface="Arial" panose="020B0604020202020204" pitchFamily="34" charset="0"/>
                <a:cs typeface="Arial" panose="020B0604020202020204" pitchFamily="34" charset="0"/>
              </a:rPr>
              <a:t>1: Thema/Lernende in eine mathematische Situation bringen</a:t>
            </a:r>
          </a:p>
          <a:p>
            <a:pPr algn="l">
              <a:spcBef>
                <a:spcPts val="400"/>
              </a:spcBef>
            </a:pPr>
            <a:r>
              <a:rPr lang="de-DE" sz="5600" dirty="0" smtClean="0">
                <a:latin typeface="Arial" panose="020B0604020202020204" pitchFamily="34" charset="0"/>
                <a:cs typeface="Arial" panose="020B0604020202020204" pitchFamily="34" charset="0"/>
              </a:rPr>
              <a:t>	Eine Kursteilnehmerin hat Geburtstag. Daher kocht die Kursgruppe (8 Personen) 	gemeinsam das Lieblingsessen des Geburtstagskindes: Huhn und Reis. Das wird 	dann natürlich auch gemeinsam verspeist. Welche Lebensmittel in welcher Menge 	werden gebraucht? Wieviel wird das kosten?</a:t>
            </a:r>
            <a:endParaRPr lang="de-DE" sz="5600" dirty="0" smtClean="0">
              <a:solidFill>
                <a:srgbClr val="C00000"/>
              </a:solidFill>
              <a:latin typeface="Arial" panose="020B0604020202020204" pitchFamily="34" charset="0"/>
              <a:cs typeface="Arial" panose="020B0604020202020204" pitchFamily="34" charset="0"/>
            </a:endParaRPr>
          </a:p>
          <a:p>
            <a:pPr algn="l">
              <a:spcBef>
                <a:spcPts val="400"/>
              </a:spcBef>
            </a:pPr>
            <a:r>
              <a:rPr lang="de-DE" sz="5600" dirty="0" smtClean="0">
                <a:solidFill>
                  <a:srgbClr val="C00000"/>
                </a:solidFill>
                <a:latin typeface="Arial" panose="020B0604020202020204" pitchFamily="34" charset="0"/>
                <a:cs typeface="Arial" panose="020B0604020202020204" pitchFamily="34" charset="0"/>
              </a:rPr>
              <a:t>2: (Mathematische) Fragestellungen des Themas</a:t>
            </a:r>
          </a:p>
          <a:p>
            <a:pPr algn="l">
              <a:spcBef>
                <a:spcPts val="400"/>
              </a:spcBef>
            </a:pPr>
            <a:r>
              <a:rPr lang="de-DE" sz="5600" dirty="0" smtClean="0">
                <a:latin typeface="Arial" panose="020B0604020202020204" pitchFamily="34" charset="0"/>
                <a:cs typeface="Arial" panose="020B0604020202020204" pitchFamily="34" charset="0"/>
              </a:rPr>
              <a:t>	Mengen (pro Person, Gesamt), g, kg, ml, l, ½, ¼, …, Einkaufslisten, Preise, Kosten, 	Grundrechnungen, Messgeräte (Wage, Messbecher, …), Zeitpläne (Minuten, …)</a:t>
            </a:r>
          </a:p>
          <a:p>
            <a:pPr algn="l">
              <a:lnSpc>
                <a:spcPct val="120000"/>
              </a:lnSpc>
              <a:spcBef>
                <a:spcPts val="400"/>
              </a:spcBef>
            </a:pPr>
            <a:r>
              <a:rPr lang="de-DE" sz="5600" dirty="0" smtClean="0">
                <a:solidFill>
                  <a:srgbClr val="C00000"/>
                </a:solidFill>
                <a:latin typeface="Arial" panose="020B0604020202020204" pitchFamily="34" charset="0"/>
                <a:cs typeface="Arial" panose="020B0604020202020204" pitchFamily="34" charset="0"/>
              </a:rPr>
              <a:t>3: Planung des Problemlösungsprozesses</a:t>
            </a:r>
          </a:p>
          <a:p>
            <a:pPr algn="l">
              <a:lnSpc>
                <a:spcPct val="120000"/>
              </a:lnSpc>
              <a:spcBef>
                <a:spcPts val="400"/>
              </a:spcBef>
            </a:pPr>
            <a:r>
              <a:rPr lang="de-DE" sz="5600" dirty="0" smtClean="0">
                <a:latin typeface="Arial" panose="020B0604020202020204" pitchFamily="34" charset="0"/>
                <a:cs typeface="Arial" panose="020B0604020202020204" pitchFamily="34" charset="0"/>
              </a:rPr>
              <a:t>	Kollaboration</a:t>
            </a:r>
          </a:p>
          <a:p>
            <a:pPr algn="l">
              <a:lnSpc>
                <a:spcPct val="120000"/>
              </a:lnSpc>
              <a:spcBef>
                <a:spcPts val="400"/>
              </a:spcBef>
            </a:pPr>
            <a:r>
              <a:rPr lang="de-DE" sz="5600" dirty="0" smtClean="0">
                <a:solidFill>
                  <a:srgbClr val="C00000"/>
                </a:solidFill>
                <a:latin typeface="Arial" panose="020B0604020202020204" pitchFamily="34" charset="0"/>
                <a:cs typeface="Arial" panose="020B0604020202020204" pitchFamily="34" charset="0"/>
              </a:rPr>
              <a:t>4: Antworten, Lösungen finden</a:t>
            </a:r>
          </a:p>
          <a:p>
            <a:pPr algn="l">
              <a:lnSpc>
                <a:spcPct val="120000"/>
              </a:lnSpc>
              <a:spcBef>
                <a:spcPts val="400"/>
              </a:spcBef>
            </a:pPr>
            <a:r>
              <a:rPr lang="de-DE" sz="5600" dirty="0" smtClean="0">
                <a:solidFill>
                  <a:srgbClr val="C00000"/>
                </a:solidFill>
                <a:latin typeface="Arial" panose="020B0604020202020204" pitchFamily="34" charset="0"/>
                <a:cs typeface="Arial" panose="020B0604020202020204" pitchFamily="34" charset="0"/>
              </a:rPr>
              <a:t>	</a:t>
            </a:r>
            <a:r>
              <a:rPr lang="de-DE" sz="5600" dirty="0" smtClean="0">
                <a:latin typeface="Arial" panose="020B0604020202020204" pitchFamily="34" charset="0"/>
                <a:cs typeface="Arial" panose="020B0604020202020204" pitchFamily="34" charset="0"/>
              </a:rPr>
              <a:t>Kollaboration, Landessprache</a:t>
            </a:r>
          </a:p>
          <a:p>
            <a:pPr algn="l">
              <a:lnSpc>
                <a:spcPct val="120000"/>
              </a:lnSpc>
              <a:spcBef>
                <a:spcPts val="400"/>
              </a:spcBef>
            </a:pPr>
            <a:r>
              <a:rPr lang="de-DE" sz="5600" dirty="0" smtClean="0">
                <a:solidFill>
                  <a:srgbClr val="C00000"/>
                </a:solidFill>
                <a:latin typeface="Arial" panose="020B0604020202020204" pitchFamily="34" charset="0"/>
                <a:cs typeface="Arial" panose="020B0604020202020204" pitchFamily="34" charset="0"/>
              </a:rPr>
              <a:t>5: Lösungen kontrollieren</a:t>
            </a:r>
          </a:p>
          <a:p>
            <a:pPr algn="l">
              <a:lnSpc>
                <a:spcPct val="120000"/>
              </a:lnSpc>
              <a:spcBef>
                <a:spcPts val="400"/>
              </a:spcBef>
            </a:pPr>
            <a:r>
              <a:rPr lang="de-DE" sz="5600" dirty="0">
                <a:latin typeface="Arial" panose="020B0604020202020204" pitchFamily="34" charset="0"/>
                <a:cs typeface="Arial" panose="020B0604020202020204" pitchFamily="34" charset="0"/>
              </a:rPr>
              <a:t>	Unterschiedliche Lösungswege vergleichen und diskutieren</a:t>
            </a:r>
          </a:p>
          <a:p>
            <a:pPr algn="l">
              <a:lnSpc>
                <a:spcPct val="120000"/>
              </a:lnSpc>
              <a:spcBef>
                <a:spcPts val="400"/>
              </a:spcBef>
            </a:pPr>
            <a:r>
              <a:rPr lang="de-DE" sz="5600" dirty="0" smtClean="0">
                <a:solidFill>
                  <a:srgbClr val="C00000"/>
                </a:solidFill>
                <a:latin typeface="Arial" panose="020B0604020202020204" pitchFamily="34" charset="0"/>
                <a:cs typeface="Arial" panose="020B0604020202020204" pitchFamily="34" charset="0"/>
              </a:rPr>
              <a:t>6: Lernprozess reflektieren</a:t>
            </a:r>
          </a:p>
          <a:p>
            <a:pPr algn="l">
              <a:lnSpc>
                <a:spcPct val="120000"/>
              </a:lnSpc>
              <a:spcBef>
                <a:spcPts val="400"/>
              </a:spcBef>
            </a:pPr>
            <a:r>
              <a:rPr lang="de-DE" sz="5600" dirty="0" smtClean="0">
                <a:solidFill>
                  <a:srgbClr val="C00000"/>
                </a:solidFill>
                <a:latin typeface="Arial" panose="020B0604020202020204" pitchFamily="34" charset="0"/>
                <a:cs typeface="Arial" panose="020B0604020202020204" pitchFamily="34" charset="0"/>
              </a:rPr>
              <a:t>	</a:t>
            </a:r>
            <a:r>
              <a:rPr lang="de-DE" sz="5600" dirty="0" smtClean="0">
                <a:latin typeface="Arial" panose="020B0604020202020204" pitchFamily="34" charset="0"/>
                <a:cs typeface="Arial" panose="020B0604020202020204" pitchFamily="34" charset="0"/>
              </a:rPr>
              <a:t>Was habe ich gelernt? Was war neu für mich? </a:t>
            </a:r>
            <a:endParaRPr lang="de-DE" sz="1400" dirty="0" smtClean="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329913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a:t>Ressourcen und Einsatz im Unterricht</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25</a:t>
            </a:fld>
            <a:endParaRPr lang="de-AT" dirty="0"/>
          </a:p>
        </p:txBody>
      </p:sp>
      <p:sp>
        <p:nvSpPr>
          <p:cNvPr id="6" name="Inhaltsplatzhalter 2"/>
          <p:cNvSpPr txBox="1">
            <a:spLocks/>
          </p:cNvSpPr>
          <p:nvPr/>
        </p:nvSpPr>
        <p:spPr>
          <a:xfrm>
            <a:off x="91439" y="1959429"/>
            <a:ext cx="11939451" cy="4762046"/>
          </a:xfrm>
          <a:prstGeom prst="rect">
            <a:avLst/>
          </a:prstGeom>
        </p:spPr>
        <p:txBody>
          <a:bodyPr rtlCol="0">
            <a:norm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de-DE" sz="2600" smtClean="0">
              <a:ea typeface="Calibri" panose="020F0502020204030204" pitchFamily="34" charset="0"/>
            </a:endParaRPr>
          </a:p>
          <a:p>
            <a:pPr marL="0" indent="0">
              <a:lnSpc>
                <a:spcPct val="107000"/>
              </a:lnSpc>
              <a:buFont typeface="Wingdings" panose="05000000000000000000" pitchFamily="2" charset="2"/>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platzhalter 3"/>
          <p:cNvSpPr txBox="1">
            <a:spLocks/>
          </p:cNvSpPr>
          <p:nvPr/>
        </p:nvSpPr>
        <p:spPr>
          <a:xfrm>
            <a:off x="197535" y="1912618"/>
            <a:ext cx="4144148" cy="406551"/>
          </a:xfrm>
          <a:prstGeom prst="rect">
            <a:avLst/>
          </a:prstGeom>
        </p:spPr>
        <p:txBody>
          <a:bodyPr>
            <a:no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gn="ctr">
              <a:buNone/>
            </a:pPr>
            <a:r>
              <a:rPr lang="it-IT" sz="2200" dirty="0" err="1" smtClean="0">
                <a:solidFill>
                  <a:srgbClr val="002060"/>
                </a:solidFill>
                <a:latin typeface="OCR A Extended" panose="02010509020102010303" pitchFamily="50" charset="0"/>
                <a:cs typeface="+mn-cs"/>
              </a:rPr>
              <a:t>Citizenship</a:t>
            </a:r>
            <a:r>
              <a:rPr lang="it-IT" sz="2200" dirty="0" smtClean="0">
                <a:solidFill>
                  <a:srgbClr val="002060"/>
                </a:solidFill>
                <a:latin typeface="OCR A Extended" panose="02010509020102010303" pitchFamily="50" charset="0"/>
                <a:cs typeface="+mn-cs"/>
              </a:rPr>
              <a:t> - </a:t>
            </a:r>
            <a:r>
              <a:rPr lang="it-IT" sz="2200" dirty="0" err="1" smtClean="0">
                <a:solidFill>
                  <a:srgbClr val="002060"/>
                </a:solidFill>
                <a:latin typeface="OCR A Extended" panose="02010509020102010303" pitchFamily="50" charset="0"/>
                <a:cs typeface="+mn-cs"/>
              </a:rPr>
              <a:t>Wahlen</a:t>
            </a:r>
            <a:endParaRPr lang="it-IT" sz="1400" dirty="0"/>
          </a:p>
        </p:txBody>
      </p:sp>
      <p:sp>
        <p:nvSpPr>
          <p:cNvPr id="15" name="Inhaltsplatzhalter 6"/>
          <p:cNvSpPr txBox="1">
            <a:spLocks/>
          </p:cNvSpPr>
          <p:nvPr/>
        </p:nvSpPr>
        <p:spPr>
          <a:xfrm>
            <a:off x="4570420" y="1902320"/>
            <a:ext cx="7597768" cy="4320000"/>
          </a:xfrm>
          <a:prstGeom prst="rect">
            <a:avLst/>
          </a:prstGeom>
          <a:solidFill>
            <a:schemeClr val="bg2"/>
          </a:solidFill>
        </p:spPr>
        <p:txBody>
          <a:bodyPr vert="horz" lIns="91440" tIns="45720" rIns="91440" bIns="45720" rtlCol="0" anchor="ctr">
            <a:normAutofit fontScale="32500" lnSpcReduction="20000"/>
          </a:bodyPr>
          <a:lstStyle>
            <a:defPPr rtl="0">
              <a:defRPr lang="de-de"/>
            </a:defPPr>
            <a:lvl1pPr marL="0" algn="r" defTabSz="914400" rtl="0" eaLnBrk="1" latinLnBrk="0" hangingPunct="1">
              <a:defRPr lang="de-DE" sz="1600" kern="1200" baseline="0" smtClean="0">
                <a:solidFill>
                  <a:srgbClr val="002060"/>
                </a:solidFill>
                <a:latin typeface="OCR A Extended" panose="02010509020102010303"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400"/>
              </a:spcBef>
            </a:pPr>
            <a:r>
              <a:rPr lang="de-DE" sz="5600" dirty="0">
                <a:solidFill>
                  <a:srgbClr val="C00000"/>
                </a:solidFill>
                <a:latin typeface="Arial" panose="020B0604020202020204" pitchFamily="34" charset="0"/>
                <a:cs typeface="Arial" panose="020B0604020202020204" pitchFamily="34" charset="0"/>
              </a:rPr>
              <a:t>1: Thema/Lernende in eine mathematische Situation bringen</a:t>
            </a:r>
          </a:p>
          <a:p>
            <a:pPr algn="l">
              <a:spcBef>
                <a:spcPts val="400"/>
              </a:spcBef>
            </a:pPr>
            <a:r>
              <a:rPr lang="de-DE" sz="5600" dirty="0">
                <a:latin typeface="Arial" panose="020B0604020202020204" pitchFamily="34" charset="0"/>
                <a:cs typeface="Arial" panose="020B0604020202020204" pitchFamily="34" charset="0"/>
              </a:rPr>
              <a:t>	Wählen als Recht, Parlament, Parteien, Sitzverteilung, Mandate</a:t>
            </a:r>
            <a:endParaRPr lang="de-DE" sz="5600" dirty="0">
              <a:solidFill>
                <a:srgbClr val="C00000"/>
              </a:solidFill>
              <a:latin typeface="Arial" panose="020B0604020202020204" pitchFamily="34" charset="0"/>
              <a:cs typeface="Arial" panose="020B0604020202020204" pitchFamily="34" charset="0"/>
            </a:endParaRPr>
          </a:p>
          <a:p>
            <a:pPr algn="l">
              <a:spcBef>
                <a:spcPts val="400"/>
              </a:spcBef>
            </a:pPr>
            <a:r>
              <a:rPr lang="de-DE" sz="5600" dirty="0">
                <a:solidFill>
                  <a:srgbClr val="C00000"/>
                </a:solidFill>
                <a:latin typeface="Arial" panose="020B0604020202020204" pitchFamily="34" charset="0"/>
                <a:cs typeface="Arial" panose="020B0604020202020204" pitchFamily="34" charset="0"/>
              </a:rPr>
              <a:t>2: (Mathematische) Fragestellungen des Themas</a:t>
            </a:r>
          </a:p>
          <a:p>
            <a:pPr algn="l">
              <a:spcBef>
                <a:spcPts val="400"/>
              </a:spcBef>
            </a:pPr>
            <a:r>
              <a:rPr lang="de-DE" sz="5600" dirty="0">
                <a:latin typeface="Arial" panose="020B0604020202020204" pitchFamily="34" charset="0"/>
                <a:cs typeface="Arial" panose="020B0604020202020204" pitchFamily="34" charset="0"/>
              </a:rPr>
              <a:t>	</a:t>
            </a:r>
            <a:r>
              <a:rPr lang="de-DE" sz="5600" dirty="0" smtClean="0">
                <a:latin typeface="Arial" panose="020B0604020202020204" pitchFamily="34" charset="0"/>
                <a:cs typeface="Arial" panose="020B0604020202020204" pitchFamily="34" charset="0"/>
              </a:rPr>
              <a:t>Prozentrechnen, </a:t>
            </a:r>
            <a:r>
              <a:rPr lang="de-DE" sz="5600" dirty="0">
                <a:latin typeface="Arial" panose="020B0604020202020204" pitchFamily="34" charset="0"/>
                <a:cs typeface="Arial" panose="020B0604020202020204" pitchFamily="34" charset="0"/>
              </a:rPr>
              <a:t>relative Mehrheit, absolute Mehrheit, </a:t>
            </a:r>
            <a:r>
              <a:rPr lang="de-DE" sz="5600" dirty="0" smtClean="0">
                <a:latin typeface="Arial" panose="020B0604020202020204" pitchFamily="34" charset="0"/>
                <a:cs typeface="Arial" panose="020B0604020202020204" pitchFamily="34" charset="0"/>
              </a:rPr>
              <a:t>	Verteilung </a:t>
            </a:r>
            <a:r>
              <a:rPr lang="de-DE" sz="5600" dirty="0">
                <a:latin typeface="Arial" panose="020B0604020202020204" pitchFamily="34" charset="0"/>
                <a:cs typeface="Arial" panose="020B0604020202020204" pitchFamily="34" charset="0"/>
              </a:rPr>
              <a:t>der </a:t>
            </a:r>
            <a:r>
              <a:rPr lang="de-DE" sz="5600" dirty="0" smtClean="0">
                <a:latin typeface="Arial" panose="020B0604020202020204" pitchFamily="34" charset="0"/>
                <a:cs typeface="Arial" panose="020B0604020202020204" pitchFamily="34" charset="0"/>
              </a:rPr>
              <a:t>Sitze</a:t>
            </a:r>
            <a:r>
              <a:rPr lang="de-DE" sz="5600" dirty="0">
                <a:latin typeface="Arial" panose="020B0604020202020204" pitchFamily="34" charset="0"/>
                <a:cs typeface="Arial" panose="020B0604020202020204" pitchFamily="34" charset="0"/>
              </a:rPr>
              <a:t>, graphische Darstellung</a:t>
            </a:r>
          </a:p>
          <a:p>
            <a:pPr algn="l">
              <a:lnSpc>
                <a:spcPct val="120000"/>
              </a:lnSpc>
              <a:spcBef>
                <a:spcPts val="400"/>
              </a:spcBef>
            </a:pPr>
            <a:r>
              <a:rPr lang="de-DE" sz="5600" dirty="0">
                <a:solidFill>
                  <a:srgbClr val="C00000"/>
                </a:solidFill>
                <a:latin typeface="Arial" panose="020B0604020202020204" pitchFamily="34" charset="0"/>
                <a:cs typeface="Arial" panose="020B0604020202020204" pitchFamily="34" charset="0"/>
              </a:rPr>
              <a:t>3: Planung des Problemlösungsprozesses</a:t>
            </a:r>
          </a:p>
          <a:p>
            <a:pPr algn="l">
              <a:lnSpc>
                <a:spcPct val="120000"/>
              </a:lnSpc>
              <a:spcBef>
                <a:spcPts val="400"/>
              </a:spcBef>
            </a:pPr>
            <a:r>
              <a:rPr lang="de-DE" sz="5600" dirty="0">
                <a:latin typeface="Arial" panose="020B0604020202020204" pitchFamily="34" charset="0"/>
                <a:cs typeface="Arial" panose="020B0604020202020204" pitchFamily="34" charset="0"/>
              </a:rPr>
              <a:t>	Kollaboration</a:t>
            </a:r>
          </a:p>
          <a:p>
            <a:pPr algn="l">
              <a:lnSpc>
                <a:spcPct val="120000"/>
              </a:lnSpc>
              <a:spcBef>
                <a:spcPts val="400"/>
              </a:spcBef>
            </a:pPr>
            <a:r>
              <a:rPr lang="de-DE" sz="5600" dirty="0">
                <a:solidFill>
                  <a:srgbClr val="C00000"/>
                </a:solidFill>
                <a:latin typeface="Arial" panose="020B0604020202020204" pitchFamily="34" charset="0"/>
                <a:cs typeface="Arial" panose="020B0604020202020204" pitchFamily="34" charset="0"/>
              </a:rPr>
              <a:t>4: Antworten, Lösungen finden</a:t>
            </a:r>
          </a:p>
          <a:p>
            <a:pPr algn="l">
              <a:lnSpc>
                <a:spcPct val="120000"/>
              </a:lnSpc>
              <a:spcBef>
                <a:spcPts val="400"/>
              </a:spcBef>
            </a:pPr>
            <a:r>
              <a:rPr lang="de-DE" sz="5600" dirty="0">
                <a:solidFill>
                  <a:srgbClr val="C00000"/>
                </a:solidFill>
                <a:latin typeface="Arial" panose="020B0604020202020204" pitchFamily="34" charset="0"/>
                <a:cs typeface="Arial" panose="020B0604020202020204" pitchFamily="34" charset="0"/>
              </a:rPr>
              <a:t>	</a:t>
            </a:r>
            <a:r>
              <a:rPr lang="de-DE" sz="5600" dirty="0">
                <a:latin typeface="Arial" panose="020B0604020202020204" pitchFamily="34" charset="0"/>
                <a:cs typeface="Arial" panose="020B0604020202020204" pitchFamily="34" charset="0"/>
              </a:rPr>
              <a:t>Kollaboration, Landessprache</a:t>
            </a:r>
          </a:p>
          <a:p>
            <a:pPr algn="l">
              <a:lnSpc>
                <a:spcPct val="120000"/>
              </a:lnSpc>
              <a:spcBef>
                <a:spcPts val="400"/>
              </a:spcBef>
            </a:pPr>
            <a:r>
              <a:rPr lang="de-DE" sz="5600" dirty="0">
                <a:solidFill>
                  <a:srgbClr val="C00000"/>
                </a:solidFill>
                <a:latin typeface="Arial" panose="020B0604020202020204" pitchFamily="34" charset="0"/>
                <a:cs typeface="Arial" panose="020B0604020202020204" pitchFamily="34" charset="0"/>
              </a:rPr>
              <a:t>5: Lösungen kontrollieren</a:t>
            </a:r>
          </a:p>
          <a:p>
            <a:pPr algn="l">
              <a:lnSpc>
                <a:spcPct val="120000"/>
              </a:lnSpc>
              <a:spcBef>
                <a:spcPts val="400"/>
              </a:spcBef>
            </a:pPr>
            <a:r>
              <a:rPr lang="de-DE" sz="5600" dirty="0">
                <a:latin typeface="Arial" panose="020B0604020202020204" pitchFamily="34" charset="0"/>
                <a:cs typeface="Arial" panose="020B0604020202020204" pitchFamily="34" charset="0"/>
              </a:rPr>
              <a:t>	Unterschiedliche Lösungswege vergleichen und </a:t>
            </a:r>
            <a:r>
              <a:rPr lang="de-DE" sz="5600" dirty="0" smtClean="0">
                <a:latin typeface="Arial" panose="020B0604020202020204" pitchFamily="34" charset="0"/>
                <a:cs typeface="Arial" panose="020B0604020202020204" pitchFamily="34" charset="0"/>
              </a:rPr>
              <a:t>diskutieren</a:t>
            </a:r>
            <a:endParaRPr lang="de-DE" sz="5600" dirty="0">
              <a:latin typeface="Arial" panose="020B0604020202020204" pitchFamily="34" charset="0"/>
              <a:cs typeface="Arial" panose="020B0604020202020204" pitchFamily="34" charset="0"/>
            </a:endParaRPr>
          </a:p>
          <a:p>
            <a:pPr algn="l">
              <a:lnSpc>
                <a:spcPct val="120000"/>
              </a:lnSpc>
              <a:spcBef>
                <a:spcPts val="400"/>
              </a:spcBef>
            </a:pPr>
            <a:r>
              <a:rPr lang="de-DE" sz="5600" dirty="0">
                <a:solidFill>
                  <a:srgbClr val="C00000"/>
                </a:solidFill>
                <a:latin typeface="Arial" panose="020B0604020202020204" pitchFamily="34" charset="0"/>
                <a:cs typeface="Arial" panose="020B0604020202020204" pitchFamily="34" charset="0"/>
              </a:rPr>
              <a:t>6: Lernprozess reflektieren</a:t>
            </a:r>
          </a:p>
          <a:p>
            <a:pPr algn="l">
              <a:lnSpc>
                <a:spcPct val="120000"/>
              </a:lnSpc>
              <a:spcBef>
                <a:spcPts val="400"/>
              </a:spcBef>
            </a:pPr>
            <a:r>
              <a:rPr lang="de-DE" sz="5600" dirty="0">
                <a:solidFill>
                  <a:srgbClr val="C00000"/>
                </a:solidFill>
                <a:latin typeface="Arial" panose="020B0604020202020204" pitchFamily="34" charset="0"/>
                <a:cs typeface="Arial" panose="020B0604020202020204" pitchFamily="34" charset="0"/>
              </a:rPr>
              <a:t>	</a:t>
            </a:r>
            <a:r>
              <a:rPr lang="de-DE" sz="5600" dirty="0">
                <a:latin typeface="Arial" panose="020B0604020202020204" pitchFamily="34" charset="0"/>
                <a:cs typeface="Arial" panose="020B0604020202020204" pitchFamily="34" charset="0"/>
              </a:rPr>
              <a:t>Was habe ich gelernt? Was war neu für mich? </a:t>
            </a:r>
            <a:endParaRPr lang="de-DE" sz="1400" dirty="0">
              <a:latin typeface="Arial" panose="020B0604020202020204" pitchFamily="34" charset="0"/>
              <a:cs typeface="Arial" panose="020B0604020202020204" pitchFamily="34" charset="0"/>
            </a:endParaRPr>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35" y="2387431"/>
            <a:ext cx="3965031" cy="1800000"/>
          </a:xfrm>
          <a:prstGeom prst="rect">
            <a:avLst/>
          </a:prstGeom>
        </p:spPr>
      </p:pic>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36" y="4404880"/>
            <a:ext cx="3965030" cy="1800000"/>
          </a:xfrm>
          <a:prstGeom prst="rect">
            <a:avLst/>
          </a:prstGeom>
        </p:spPr>
      </p:pic>
    </p:spTree>
    <p:extLst>
      <p:ext uri="{BB962C8B-B14F-4D97-AF65-F5344CB8AC3E}">
        <p14:creationId xmlns:p14="http://schemas.microsoft.com/office/powerpoint/2010/main" val="131718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a:t>Ressourcen und Einsatz im Unterricht</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26</a:t>
            </a:fld>
            <a:endParaRPr lang="de-AT" dirty="0"/>
          </a:p>
        </p:txBody>
      </p:sp>
      <p:sp>
        <p:nvSpPr>
          <p:cNvPr id="6" name="Inhaltsplatzhalter 2"/>
          <p:cNvSpPr txBox="1">
            <a:spLocks/>
          </p:cNvSpPr>
          <p:nvPr/>
        </p:nvSpPr>
        <p:spPr>
          <a:xfrm>
            <a:off x="91439" y="1959429"/>
            <a:ext cx="11939451" cy="4762046"/>
          </a:xfrm>
          <a:prstGeom prst="rect">
            <a:avLst/>
          </a:prstGeom>
        </p:spPr>
        <p:txBody>
          <a:bodyPr rtlCol="0">
            <a:norm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de-DE" sz="2600" smtClean="0">
              <a:ea typeface="Calibri" panose="020F0502020204030204" pitchFamily="34" charset="0"/>
            </a:endParaRPr>
          </a:p>
          <a:p>
            <a:pPr marL="0" indent="0">
              <a:lnSpc>
                <a:spcPct val="107000"/>
              </a:lnSpc>
              <a:buFont typeface="Wingdings" panose="05000000000000000000" pitchFamily="2" charset="2"/>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platzhalter 3"/>
          <p:cNvSpPr txBox="1">
            <a:spLocks/>
          </p:cNvSpPr>
          <p:nvPr/>
        </p:nvSpPr>
        <p:spPr>
          <a:xfrm>
            <a:off x="197535" y="1912618"/>
            <a:ext cx="4144148" cy="406551"/>
          </a:xfrm>
          <a:prstGeom prst="rect">
            <a:avLst/>
          </a:prstGeom>
        </p:spPr>
        <p:txBody>
          <a:bodyPr>
            <a:no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gn="ctr">
              <a:buNone/>
            </a:pPr>
            <a:r>
              <a:rPr lang="it-IT" sz="2200" dirty="0" err="1">
                <a:solidFill>
                  <a:srgbClr val="002060"/>
                </a:solidFill>
                <a:latin typeface="OCR A Extended" panose="02010509020102010303" pitchFamily="50" charset="0"/>
                <a:cs typeface="+mn-cs"/>
              </a:rPr>
              <a:t>Ökologischer</a:t>
            </a:r>
            <a:r>
              <a:rPr lang="it-IT" sz="2200" dirty="0">
                <a:solidFill>
                  <a:srgbClr val="002060"/>
                </a:solidFill>
                <a:latin typeface="OCR A Extended" panose="02010509020102010303" pitchFamily="50" charset="0"/>
                <a:cs typeface="+mn-cs"/>
              </a:rPr>
              <a:t> </a:t>
            </a:r>
            <a:r>
              <a:rPr lang="it-IT" sz="2200" dirty="0" err="1">
                <a:solidFill>
                  <a:srgbClr val="002060"/>
                </a:solidFill>
                <a:latin typeface="OCR A Extended" panose="02010509020102010303" pitchFamily="50" charset="0"/>
                <a:cs typeface="+mn-cs"/>
              </a:rPr>
              <a:t>Fußabdruck</a:t>
            </a:r>
            <a:endParaRPr lang="it-IT" sz="1400" dirty="0"/>
          </a:p>
        </p:txBody>
      </p:sp>
      <p:sp>
        <p:nvSpPr>
          <p:cNvPr id="15" name="Inhaltsplatzhalter 6"/>
          <p:cNvSpPr txBox="1">
            <a:spLocks/>
          </p:cNvSpPr>
          <p:nvPr/>
        </p:nvSpPr>
        <p:spPr>
          <a:xfrm>
            <a:off x="4570420" y="1942456"/>
            <a:ext cx="7597768" cy="4320000"/>
          </a:xfrm>
          <a:prstGeom prst="rect">
            <a:avLst/>
          </a:prstGeom>
          <a:solidFill>
            <a:schemeClr val="bg2"/>
          </a:solidFill>
        </p:spPr>
        <p:txBody>
          <a:bodyPr vert="horz" lIns="91440" tIns="45720" rIns="91440" bIns="45720" rtlCol="0" anchor="ctr">
            <a:normAutofit lnSpcReduction="10000"/>
          </a:bodyPr>
          <a:lstStyle>
            <a:defPPr rtl="0">
              <a:defRPr lang="de-de"/>
            </a:defPPr>
            <a:lvl1pPr marL="0" algn="r" defTabSz="914400" rtl="0" eaLnBrk="1" latinLnBrk="0" hangingPunct="1">
              <a:defRPr lang="de-DE" sz="1600" kern="1200" baseline="0" smtClean="0">
                <a:solidFill>
                  <a:srgbClr val="002060"/>
                </a:solidFill>
                <a:latin typeface="OCR A Extended" panose="02010509020102010303"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400"/>
              </a:spcBef>
            </a:pPr>
            <a:r>
              <a:rPr lang="de-DE" dirty="0">
                <a:solidFill>
                  <a:srgbClr val="C00000"/>
                </a:solidFill>
                <a:latin typeface="Arial" panose="020B0604020202020204" pitchFamily="34" charset="0"/>
                <a:cs typeface="Arial" panose="020B0604020202020204" pitchFamily="34" charset="0"/>
              </a:rPr>
              <a:t>1: Thema/Lernende in eine mathematische Situation bringen</a:t>
            </a:r>
          </a:p>
          <a:p>
            <a:pPr algn="l">
              <a:lnSpc>
                <a:spcPct val="110000"/>
              </a:lnSpc>
            </a:pP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Klima, Lebensstil</a:t>
            </a:r>
            <a:r>
              <a:rPr lang="de-DE" dirty="0">
                <a:latin typeface="Arial" panose="020B0604020202020204" pitchFamily="34" charset="0"/>
                <a:cs typeface="Arial" panose="020B0604020202020204" pitchFamily="34" charset="0"/>
              </a:rPr>
              <a:t>, Konsumverhalten, Ökologischer Fußabdruck, 	</a:t>
            </a:r>
            <a:r>
              <a:rPr lang="de-DE" dirty="0" smtClean="0">
                <a:latin typeface="Arial" panose="020B0604020202020204" pitchFamily="34" charset="0"/>
                <a:cs typeface="Arial" panose="020B0604020202020204" pitchFamily="34" charset="0"/>
              </a:rPr>
              <a:t>Erderwärmung</a:t>
            </a:r>
            <a:endParaRPr lang="de-DE" dirty="0">
              <a:solidFill>
                <a:srgbClr val="C00000"/>
              </a:solidFill>
              <a:latin typeface="Arial" panose="020B0604020202020204" pitchFamily="34" charset="0"/>
              <a:cs typeface="Arial" panose="020B0604020202020204" pitchFamily="34" charset="0"/>
            </a:endParaRPr>
          </a:p>
          <a:p>
            <a:pPr algn="l">
              <a:lnSpc>
                <a:spcPct val="120000"/>
              </a:lnSpc>
            </a:pPr>
            <a:r>
              <a:rPr lang="de-DE" dirty="0">
                <a:solidFill>
                  <a:srgbClr val="C00000"/>
                </a:solidFill>
                <a:latin typeface="Arial" panose="020B0604020202020204" pitchFamily="34" charset="0"/>
                <a:cs typeface="Arial" panose="020B0604020202020204" pitchFamily="34" charset="0"/>
              </a:rPr>
              <a:t>2: (Mathematische) Fragestellungen des Themas</a:t>
            </a:r>
          </a:p>
          <a:p>
            <a:pPr algn="l">
              <a:lnSpc>
                <a:spcPct val="110000"/>
              </a:lnSpc>
            </a:pPr>
            <a:r>
              <a:rPr lang="de-DE" dirty="0">
                <a:latin typeface="Arial" panose="020B0604020202020204" pitchFamily="34" charset="0"/>
                <a:cs typeface="Arial" panose="020B0604020202020204" pitchFamily="34" charset="0"/>
              </a:rPr>
              <a:t>	Menge, Maßeinheiten, </a:t>
            </a:r>
            <a:r>
              <a:rPr lang="de-DE" dirty="0" smtClean="0">
                <a:latin typeface="Arial" panose="020B0604020202020204" pitchFamily="34" charset="0"/>
                <a:cs typeface="Arial" panose="020B0604020202020204" pitchFamily="34" charset="0"/>
              </a:rPr>
              <a:t>Brüche</a:t>
            </a:r>
            <a:endParaRPr lang="de-DE" dirty="0">
              <a:latin typeface="Arial" panose="020B0604020202020204" pitchFamily="34" charset="0"/>
              <a:cs typeface="Arial" panose="020B0604020202020204" pitchFamily="34" charset="0"/>
            </a:endParaRPr>
          </a:p>
          <a:p>
            <a:pPr algn="l">
              <a:spcBef>
                <a:spcPts val="400"/>
              </a:spcBef>
            </a:pPr>
            <a:r>
              <a:rPr lang="de-DE" dirty="0">
                <a:solidFill>
                  <a:srgbClr val="C00000"/>
                </a:solidFill>
                <a:latin typeface="Arial" panose="020B0604020202020204" pitchFamily="34" charset="0"/>
                <a:cs typeface="Arial" panose="020B0604020202020204" pitchFamily="34" charset="0"/>
              </a:rPr>
              <a:t>3: Planung des Problemlösungsprozesses</a:t>
            </a:r>
          </a:p>
          <a:p>
            <a:pPr algn="l">
              <a:lnSpc>
                <a:spcPct val="110000"/>
              </a:lnSpc>
            </a:pPr>
            <a:r>
              <a:rPr lang="de-DE" dirty="0">
                <a:latin typeface="Arial" panose="020B0604020202020204" pitchFamily="34" charset="0"/>
                <a:cs typeface="Arial" panose="020B0604020202020204" pitchFamily="34" charset="0"/>
              </a:rPr>
              <a:t>	Kollaboration, Rechner im Internet </a:t>
            </a:r>
            <a:r>
              <a:rPr lang="de-DE" dirty="0" smtClean="0">
                <a:latin typeface="Arial" panose="020B0604020202020204" pitchFamily="34" charset="0"/>
                <a:cs typeface="Arial" panose="020B0604020202020204" pitchFamily="34" charset="0"/>
              </a:rPr>
              <a:t>suchen</a:t>
            </a:r>
          </a:p>
          <a:p>
            <a:pPr algn="l">
              <a:lnSpc>
                <a:spcPct val="110000"/>
              </a:lnSpc>
            </a:pPr>
            <a:endParaRPr lang="de-DE" dirty="0">
              <a:latin typeface="Arial" panose="020B0604020202020204" pitchFamily="34" charset="0"/>
              <a:cs typeface="Arial" panose="020B0604020202020204" pitchFamily="34" charset="0"/>
            </a:endParaRPr>
          </a:p>
          <a:p>
            <a:pPr algn="l"/>
            <a:r>
              <a:rPr lang="de-DE" dirty="0">
                <a:solidFill>
                  <a:srgbClr val="C00000"/>
                </a:solidFill>
                <a:latin typeface="Arial" panose="020B0604020202020204" pitchFamily="34" charset="0"/>
                <a:cs typeface="Arial" panose="020B0604020202020204" pitchFamily="34" charset="0"/>
              </a:rPr>
              <a:t>4: Antworten, Lösungen finden und austauschen</a:t>
            </a:r>
          </a:p>
          <a:p>
            <a:pPr algn="l"/>
            <a:r>
              <a:rPr lang="de-DE" dirty="0">
                <a:solidFill>
                  <a:srgbClr val="C00000"/>
                </a:solidFill>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Einzelarbeit, eigenen ökologischen Fußabdruck </a:t>
            </a:r>
            <a:r>
              <a:rPr lang="de-DE" dirty="0" smtClean="0">
                <a:latin typeface="Arial" panose="020B0604020202020204" pitchFamily="34" charset="0"/>
                <a:cs typeface="Arial" panose="020B0604020202020204" pitchFamily="34" charset="0"/>
              </a:rPr>
              <a:t>berechnen</a:t>
            </a:r>
          </a:p>
          <a:p>
            <a:pPr algn="l"/>
            <a:endParaRPr lang="de-DE" dirty="0" smtClean="0">
              <a:latin typeface="Arial" panose="020B0604020202020204" pitchFamily="34" charset="0"/>
              <a:cs typeface="Arial" panose="020B0604020202020204" pitchFamily="34" charset="0"/>
            </a:endParaRPr>
          </a:p>
          <a:p>
            <a:pPr algn="l">
              <a:lnSpc>
                <a:spcPct val="120000"/>
              </a:lnSpc>
              <a:spcBef>
                <a:spcPts val="400"/>
              </a:spcBef>
            </a:pP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hlinkClick r:id="rId3"/>
              </a:rPr>
              <a:t>Klimarechner</a:t>
            </a:r>
            <a:endParaRPr lang="de-DE" sz="2000" dirty="0">
              <a:latin typeface="Arial" panose="020B0604020202020204" pitchFamily="34" charset="0"/>
              <a:cs typeface="Arial" panose="020B0604020202020204" pitchFamily="34" charset="0"/>
            </a:endParaRPr>
          </a:p>
          <a:p>
            <a:pPr algn="l">
              <a:lnSpc>
                <a:spcPct val="120000"/>
              </a:lnSpc>
              <a:spcBef>
                <a:spcPts val="400"/>
              </a:spcBef>
            </a:pPr>
            <a:endParaRPr lang="de-DE" dirty="0" smtClean="0">
              <a:solidFill>
                <a:srgbClr val="C00000"/>
              </a:solidFill>
              <a:latin typeface="Arial" panose="020B0604020202020204" pitchFamily="34" charset="0"/>
              <a:cs typeface="Arial" panose="020B0604020202020204" pitchFamily="34" charset="0"/>
            </a:endParaRPr>
          </a:p>
          <a:p>
            <a:pPr algn="l">
              <a:lnSpc>
                <a:spcPct val="120000"/>
              </a:lnSpc>
              <a:spcBef>
                <a:spcPts val="400"/>
              </a:spcBef>
            </a:pPr>
            <a:r>
              <a:rPr lang="de-DE" dirty="0" smtClean="0">
                <a:solidFill>
                  <a:srgbClr val="C00000"/>
                </a:solidFill>
                <a:latin typeface="Arial" panose="020B0604020202020204" pitchFamily="34" charset="0"/>
                <a:cs typeface="Arial" panose="020B0604020202020204" pitchFamily="34" charset="0"/>
              </a:rPr>
              <a:t>5</a:t>
            </a:r>
            <a:r>
              <a:rPr lang="de-DE" dirty="0">
                <a:solidFill>
                  <a:srgbClr val="C00000"/>
                </a:solidFill>
                <a:latin typeface="Arial" panose="020B0604020202020204" pitchFamily="34" charset="0"/>
                <a:cs typeface="Arial" panose="020B0604020202020204" pitchFamily="34" charset="0"/>
              </a:rPr>
              <a:t>: Lernprozess reflektieren</a:t>
            </a:r>
          </a:p>
          <a:p>
            <a:pPr algn="l"/>
            <a:r>
              <a:rPr lang="de-DE" dirty="0">
                <a:solidFill>
                  <a:srgbClr val="C00000"/>
                </a:solidFill>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Was habe ich gelernt? Was war neu für mich? Was kann </a:t>
            </a:r>
            <a:r>
              <a:rPr lang="de-DE" dirty="0" smtClean="0">
                <a:latin typeface="Arial" panose="020B0604020202020204" pitchFamily="34" charset="0"/>
                <a:cs typeface="Arial" panose="020B0604020202020204" pitchFamily="34" charset="0"/>
              </a:rPr>
              <a:t>ich </a:t>
            </a:r>
            <a:r>
              <a:rPr lang="de-DE" dirty="0">
                <a:latin typeface="Arial" panose="020B0604020202020204" pitchFamily="34" charset="0"/>
                <a:cs typeface="Arial" panose="020B0604020202020204" pitchFamily="34" charset="0"/>
              </a:rPr>
              <a:t>in </a:t>
            </a:r>
            <a:r>
              <a:rPr lang="de-DE" dirty="0" smtClean="0">
                <a:latin typeface="Arial" panose="020B0604020202020204" pitchFamily="34" charset="0"/>
                <a:cs typeface="Arial" panose="020B0604020202020204" pitchFamily="34" charset="0"/>
              </a:rPr>
              <a:t>	meinen Lebensgewohnheiten </a:t>
            </a:r>
            <a:r>
              <a:rPr lang="de-DE" dirty="0">
                <a:latin typeface="Arial" panose="020B0604020202020204" pitchFamily="34" charset="0"/>
                <a:cs typeface="Arial" panose="020B0604020202020204" pitchFamily="34" charset="0"/>
              </a:rPr>
              <a:t>ändern</a:t>
            </a: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68" y="2473991"/>
            <a:ext cx="4341683" cy="3732921"/>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486" y="4678789"/>
            <a:ext cx="509000" cy="360000"/>
          </a:xfrm>
          <a:prstGeom prst="rect">
            <a:avLst/>
          </a:prstGeom>
        </p:spPr>
      </p:pic>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0818" y="4599767"/>
            <a:ext cx="600172" cy="720000"/>
          </a:xfrm>
          <a:prstGeom prst="rect">
            <a:avLst/>
          </a:prstGeom>
        </p:spPr>
      </p:pic>
    </p:spTree>
    <p:extLst>
      <p:ext uri="{BB962C8B-B14F-4D97-AF65-F5344CB8AC3E}">
        <p14:creationId xmlns:p14="http://schemas.microsoft.com/office/powerpoint/2010/main" val="249547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PD Aktivität „Ressourcen </a:t>
            </a:r>
            <a:r>
              <a:rPr lang="de-DE" dirty="0"/>
              <a:t>und Einsatz im </a:t>
            </a:r>
            <a:r>
              <a:rPr lang="de-DE" dirty="0" smtClean="0"/>
              <a:t>Unterricht“</a:t>
            </a:r>
            <a:br>
              <a:rPr lang="de-DE" dirty="0" smtClean="0"/>
            </a:br>
            <a:r>
              <a:rPr lang="de-DE" dirty="0" smtClean="0"/>
              <a:t>Planung dieses Themas als Unterrichtseinheit</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27</a:t>
            </a:fld>
            <a:endParaRPr lang="de-AT" dirty="0"/>
          </a:p>
        </p:txBody>
      </p:sp>
      <p:sp>
        <p:nvSpPr>
          <p:cNvPr id="6" name="Inhaltsplatzhalter 2"/>
          <p:cNvSpPr txBox="1">
            <a:spLocks/>
          </p:cNvSpPr>
          <p:nvPr/>
        </p:nvSpPr>
        <p:spPr>
          <a:xfrm>
            <a:off x="91439" y="1959429"/>
            <a:ext cx="11939451" cy="4762046"/>
          </a:xfrm>
          <a:prstGeom prst="rect">
            <a:avLst/>
          </a:prstGeom>
        </p:spPr>
        <p:txBody>
          <a:bodyPr rtlCol="0">
            <a:norm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de-DE" sz="2600" smtClean="0">
              <a:ea typeface="Calibri" panose="020F0502020204030204" pitchFamily="34" charset="0"/>
            </a:endParaRPr>
          </a:p>
          <a:p>
            <a:pPr marL="0" indent="0">
              <a:lnSpc>
                <a:spcPct val="107000"/>
              </a:lnSpc>
              <a:buFont typeface="Wingdings" panose="05000000000000000000" pitchFamily="2" charset="2"/>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platzhalter 3"/>
          <p:cNvSpPr txBox="1">
            <a:spLocks/>
          </p:cNvSpPr>
          <p:nvPr/>
        </p:nvSpPr>
        <p:spPr>
          <a:xfrm>
            <a:off x="197535" y="1912618"/>
            <a:ext cx="4144148" cy="406551"/>
          </a:xfrm>
          <a:prstGeom prst="rect">
            <a:avLst/>
          </a:prstGeom>
        </p:spPr>
        <p:txBody>
          <a:bodyPr>
            <a:no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gn="ctr">
              <a:buNone/>
            </a:pPr>
            <a:r>
              <a:rPr lang="it-IT" sz="2200" dirty="0" err="1" smtClean="0">
                <a:solidFill>
                  <a:srgbClr val="002060"/>
                </a:solidFill>
                <a:latin typeface="OCR A Extended" panose="02010509020102010303" pitchFamily="50" charset="0"/>
                <a:cs typeface="+mn-cs"/>
              </a:rPr>
              <a:t>Hauhaltsbudget</a:t>
            </a:r>
            <a:endParaRPr lang="it-IT" sz="1400" dirty="0"/>
          </a:p>
        </p:txBody>
      </p:sp>
      <p:sp>
        <p:nvSpPr>
          <p:cNvPr id="15" name="Inhaltsplatzhalter 6"/>
          <p:cNvSpPr txBox="1">
            <a:spLocks/>
          </p:cNvSpPr>
          <p:nvPr/>
        </p:nvSpPr>
        <p:spPr>
          <a:xfrm>
            <a:off x="5576710" y="1942456"/>
            <a:ext cx="6591477" cy="4320000"/>
          </a:xfrm>
          <a:prstGeom prst="rect">
            <a:avLst/>
          </a:prstGeom>
          <a:solidFill>
            <a:schemeClr val="bg2"/>
          </a:solidFill>
        </p:spPr>
        <p:txBody>
          <a:bodyPr vert="horz" lIns="91440" tIns="45720" rIns="91440" bIns="45720" rtlCol="0" anchor="ctr">
            <a:normAutofit/>
          </a:bodyPr>
          <a:lstStyle>
            <a:defPPr rtl="0">
              <a:defRPr lang="de-de"/>
            </a:defPPr>
            <a:lvl1pPr marL="0" algn="r" defTabSz="914400" rtl="0" eaLnBrk="1" latinLnBrk="0" hangingPunct="1">
              <a:defRPr lang="de-DE" sz="1600" kern="1200" baseline="0" smtClean="0">
                <a:solidFill>
                  <a:srgbClr val="002060"/>
                </a:solidFill>
                <a:latin typeface="OCR A Extended" panose="02010509020102010303"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400"/>
              </a:spcBef>
            </a:pPr>
            <a:r>
              <a:rPr lang="de-DE" sz="1800" dirty="0">
                <a:solidFill>
                  <a:srgbClr val="C00000"/>
                </a:solidFill>
                <a:latin typeface="Arial" panose="020B0604020202020204" pitchFamily="34" charset="0"/>
                <a:cs typeface="Arial" panose="020B0604020202020204" pitchFamily="34" charset="0"/>
              </a:rPr>
              <a:t>1: Lernende in eine mathematische Situation bringen</a:t>
            </a:r>
          </a:p>
          <a:p>
            <a:pPr algn="l">
              <a:spcBef>
                <a:spcPts val="400"/>
              </a:spcBef>
            </a:pPr>
            <a:r>
              <a:rPr lang="de-DE" sz="1800" dirty="0">
                <a:latin typeface="Arial" panose="020B0604020202020204" pitchFamily="34" charset="0"/>
                <a:cs typeface="Arial" panose="020B0604020202020204" pitchFamily="34" charset="0"/>
              </a:rPr>
              <a:t>	</a:t>
            </a:r>
          </a:p>
          <a:p>
            <a:pPr algn="l">
              <a:spcBef>
                <a:spcPts val="400"/>
              </a:spcBef>
            </a:pPr>
            <a:r>
              <a:rPr lang="de-DE" sz="1800" dirty="0">
                <a:solidFill>
                  <a:srgbClr val="C00000"/>
                </a:solidFill>
                <a:latin typeface="Arial" panose="020B0604020202020204" pitchFamily="34" charset="0"/>
                <a:cs typeface="Arial" panose="020B0604020202020204" pitchFamily="34" charset="0"/>
              </a:rPr>
              <a:t>2: (Mathematische) Fragestellungen des Themas</a:t>
            </a:r>
          </a:p>
          <a:p>
            <a:pPr algn="l">
              <a:spcBef>
                <a:spcPts val="400"/>
              </a:spcBef>
            </a:pPr>
            <a:r>
              <a:rPr lang="de-DE" sz="1800" dirty="0">
                <a:latin typeface="Arial" panose="020B0604020202020204" pitchFamily="34" charset="0"/>
                <a:cs typeface="Arial" panose="020B0604020202020204" pitchFamily="34" charset="0"/>
              </a:rPr>
              <a:t>	</a:t>
            </a:r>
          </a:p>
          <a:p>
            <a:pPr algn="l">
              <a:spcBef>
                <a:spcPts val="400"/>
              </a:spcBef>
            </a:pPr>
            <a:r>
              <a:rPr lang="de-DE" sz="1800" dirty="0">
                <a:solidFill>
                  <a:srgbClr val="C00000"/>
                </a:solidFill>
                <a:latin typeface="Arial" panose="020B0604020202020204" pitchFamily="34" charset="0"/>
                <a:cs typeface="Arial" panose="020B0604020202020204" pitchFamily="34" charset="0"/>
              </a:rPr>
              <a:t>3: Planung des Problemlösungsprozesses</a:t>
            </a:r>
          </a:p>
          <a:p>
            <a:pPr algn="l">
              <a:lnSpc>
                <a:spcPct val="120000"/>
              </a:lnSpc>
              <a:spcBef>
                <a:spcPts val="400"/>
              </a:spcBef>
            </a:pPr>
            <a:r>
              <a:rPr lang="de-DE" sz="1800" dirty="0">
                <a:latin typeface="Arial" panose="020B0604020202020204" pitchFamily="34" charset="0"/>
                <a:cs typeface="Arial" panose="020B0604020202020204" pitchFamily="34" charset="0"/>
              </a:rPr>
              <a:t>	</a:t>
            </a:r>
          </a:p>
          <a:p>
            <a:pPr algn="l">
              <a:lnSpc>
                <a:spcPct val="120000"/>
              </a:lnSpc>
              <a:spcBef>
                <a:spcPts val="400"/>
              </a:spcBef>
            </a:pPr>
            <a:r>
              <a:rPr lang="de-DE" sz="1800" dirty="0">
                <a:solidFill>
                  <a:srgbClr val="C00000"/>
                </a:solidFill>
                <a:latin typeface="Arial" panose="020B0604020202020204" pitchFamily="34" charset="0"/>
                <a:cs typeface="Arial" panose="020B0604020202020204" pitchFamily="34" charset="0"/>
              </a:rPr>
              <a:t>4: Antworten, Lösungen finden und </a:t>
            </a:r>
            <a:r>
              <a:rPr lang="de-DE" sz="1800" dirty="0" smtClean="0">
                <a:solidFill>
                  <a:srgbClr val="C00000"/>
                </a:solidFill>
                <a:latin typeface="Arial" panose="020B0604020202020204" pitchFamily="34" charset="0"/>
                <a:cs typeface="Arial" panose="020B0604020202020204" pitchFamily="34" charset="0"/>
              </a:rPr>
              <a:t>austauschen</a:t>
            </a:r>
          </a:p>
          <a:p>
            <a:pPr algn="l">
              <a:lnSpc>
                <a:spcPct val="120000"/>
              </a:lnSpc>
              <a:spcBef>
                <a:spcPts val="400"/>
              </a:spcBef>
            </a:pPr>
            <a:endParaRPr lang="de-DE" sz="1800" dirty="0">
              <a:solidFill>
                <a:srgbClr val="C00000"/>
              </a:solidFill>
              <a:latin typeface="Arial" panose="020B0604020202020204" pitchFamily="34" charset="0"/>
              <a:cs typeface="Arial" panose="020B0604020202020204" pitchFamily="34" charset="0"/>
            </a:endParaRPr>
          </a:p>
          <a:p>
            <a:pPr algn="l">
              <a:lnSpc>
                <a:spcPct val="120000"/>
              </a:lnSpc>
              <a:spcBef>
                <a:spcPts val="400"/>
              </a:spcBef>
            </a:pPr>
            <a:r>
              <a:rPr lang="de-DE" sz="1800" dirty="0" smtClean="0">
                <a:solidFill>
                  <a:srgbClr val="C00000"/>
                </a:solidFill>
                <a:latin typeface="Arial" panose="020B0604020202020204" pitchFamily="34" charset="0"/>
                <a:cs typeface="Arial" panose="020B0604020202020204" pitchFamily="34" charset="0"/>
              </a:rPr>
              <a:t>5: Lösungen kontrollieren</a:t>
            </a:r>
            <a:endParaRPr lang="de-DE" sz="1800" dirty="0">
              <a:solidFill>
                <a:srgbClr val="C00000"/>
              </a:solidFill>
              <a:latin typeface="Arial" panose="020B0604020202020204" pitchFamily="34" charset="0"/>
              <a:cs typeface="Arial" panose="020B0604020202020204" pitchFamily="34" charset="0"/>
            </a:endParaRPr>
          </a:p>
          <a:p>
            <a:pPr algn="l">
              <a:lnSpc>
                <a:spcPct val="120000"/>
              </a:lnSpc>
              <a:spcBef>
                <a:spcPts val="400"/>
              </a:spcBef>
            </a:pPr>
            <a:r>
              <a:rPr lang="de-DE" sz="1800" dirty="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	</a:t>
            </a:r>
          </a:p>
          <a:p>
            <a:pPr algn="l">
              <a:lnSpc>
                <a:spcPct val="120000"/>
              </a:lnSpc>
              <a:spcBef>
                <a:spcPts val="400"/>
              </a:spcBef>
            </a:pPr>
            <a:r>
              <a:rPr lang="de-DE" sz="1800" dirty="0">
                <a:solidFill>
                  <a:srgbClr val="C00000"/>
                </a:solidFill>
                <a:latin typeface="Arial" panose="020B0604020202020204" pitchFamily="34" charset="0"/>
                <a:cs typeface="Arial" panose="020B0604020202020204" pitchFamily="34" charset="0"/>
              </a:rPr>
              <a:t>5: Lernprozess reflektieren</a:t>
            </a:r>
          </a:p>
        </p:txBody>
      </p:sp>
      <p:sp>
        <p:nvSpPr>
          <p:cNvPr id="12" name="Inhaltsplatzhalter 6"/>
          <p:cNvSpPr txBox="1">
            <a:spLocks/>
          </p:cNvSpPr>
          <p:nvPr/>
        </p:nvSpPr>
        <p:spPr>
          <a:xfrm>
            <a:off x="-2" y="2442587"/>
            <a:ext cx="5439415" cy="38476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spcBef>
                <a:spcPts val="0"/>
              </a:spcBef>
              <a:buNone/>
            </a:pPr>
            <a:r>
              <a:rPr lang="de-DE" sz="2000" dirty="0">
                <a:solidFill>
                  <a:schemeClr val="tx2"/>
                </a:solidFill>
                <a:latin typeface="Arial" panose="020B0604020202020204" pitchFamily="34" charset="0"/>
                <a:cs typeface="Arial" panose="020B0604020202020204" pitchFamily="34" charset="0"/>
              </a:rPr>
              <a:t>Das Einkommen der Familie beträgt </a:t>
            </a:r>
            <a:r>
              <a:rPr lang="de-DE" sz="2000" dirty="0" smtClean="0">
                <a:solidFill>
                  <a:schemeClr val="tx2"/>
                </a:solidFill>
                <a:latin typeface="Arial" panose="020B0604020202020204" pitchFamily="34" charset="0"/>
                <a:cs typeface="Arial" panose="020B0604020202020204" pitchFamily="34" charset="0"/>
              </a:rPr>
              <a:t>1.200 </a:t>
            </a:r>
            <a:r>
              <a:rPr lang="de-DE" sz="2000" dirty="0">
                <a:solidFill>
                  <a:schemeClr val="tx2"/>
                </a:solidFill>
                <a:latin typeface="Arial" panose="020B0604020202020204" pitchFamily="34" charset="0"/>
                <a:cs typeface="Arial" panose="020B0604020202020204" pitchFamily="34" charset="0"/>
              </a:rPr>
              <a:t>Euro pro Monat. 40% wird für Rechnungen ausgegeben, 1/3 für Lebensmittel, 10% für Kleidung und 20 Euro für Reinigungsmittel (Seife, Waschpulver usw</a:t>
            </a:r>
            <a:r>
              <a:rPr lang="de-DE" sz="2000" dirty="0" smtClean="0">
                <a:solidFill>
                  <a:schemeClr val="tx2"/>
                </a:solidFill>
                <a:latin typeface="Arial" panose="020B0604020202020204" pitchFamily="34" charset="0"/>
                <a:cs typeface="Arial" panose="020B0604020202020204" pitchFamily="34" charset="0"/>
              </a:rPr>
              <a:t>.).</a:t>
            </a:r>
          </a:p>
          <a:p>
            <a:pPr marL="0" indent="0">
              <a:spcBef>
                <a:spcPts val="0"/>
              </a:spcBef>
              <a:buNone/>
            </a:pPr>
            <a:endParaRPr lang="de-DE" sz="2000" dirty="0">
              <a:solidFill>
                <a:schemeClr val="tx2"/>
              </a:solidFill>
              <a:latin typeface="Arial" panose="020B0604020202020204" pitchFamily="34" charset="0"/>
              <a:cs typeface="Arial" panose="020B0604020202020204" pitchFamily="34" charset="0"/>
            </a:endParaRPr>
          </a:p>
          <a:p>
            <a:pPr marL="0" indent="0">
              <a:spcBef>
                <a:spcPts val="0"/>
              </a:spcBef>
              <a:buNone/>
            </a:pPr>
            <a:r>
              <a:rPr lang="de-DE" sz="2000" dirty="0" smtClean="0">
                <a:solidFill>
                  <a:schemeClr val="tx2"/>
                </a:solidFill>
                <a:latin typeface="Arial" panose="020B0604020202020204" pitchFamily="34" charset="0"/>
                <a:cs typeface="Arial" panose="020B0604020202020204" pitchFamily="34" charset="0"/>
              </a:rPr>
              <a:t>Wie </a:t>
            </a:r>
            <a:r>
              <a:rPr lang="de-DE" sz="2000" dirty="0">
                <a:solidFill>
                  <a:schemeClr val="tx2"/>
                </a:solidFill>
                <a:latin typeface="Arial" panose="020B0604020202020204" pitchFamily="34" charset="0"/>
                <a:cs typeface="Arial" panose="020B0604020202020204" pitchFamily="34" charset="0"/>
              </a:rPr>
              <a:t>viel Geld bleibt für andere Dinge übrig</a:t>
            </a:r>
            <a:r>
              <a:rPr lang="de-DE" sz="2000" dirty="0" smtClean="0">
                <a:solidFill>
                  <a:schemeClr val="tx2"/>
                </a:solidFill>
                <a:latin typeface="Arial" panose="020B0604020202020204" pitchFamily="34" charset="0"/>
                <a:cs typeface="Arial" panose="020B0604020202020204" pitchFamily="34" charset="0"/>
              </a:rPr>
              <a:t>?</a:t>
            </a:r>
          </a:p>
          <a:p>
            <a:pPr marL="0" indent="0">
              <a:spcBef>
                <a:spcPts val="0"/>
              </a:spcBef>
              <a:buNone/>
            </a:pPr>
            <a:endParaRPr lang="de-DE" sz="2000" dirty="0">
              <a:solidFill>
                <a:schemeClr val="tx2"/>
              </a:solidFill>
              <a:latin typeface="Arial" panose="020B0604020202020204" pitchFamily="34" charset="0"/>
              <a:cs typeface="Arial" panose="020B0604020202020204" pitchFamily="34" charset="0"/>
            </a:endParaRPr>
          </a:p>
          <a:p>
            <a:pPr marL="0" indent="0">
              <a:spcBef>
                <a:spcPts val="0"/>
              </a:spcBef>
              <a:buNone/>
            </a:pPr>
            <a:r>
              <a:rPr lang="de-DE" sz="1300" dirty="0">
                <a:solidFill>
                  <a:schemeClr val="tx2"/>
                </a:solidFill>
                <a:latin typeface="Arial" panose="020B0604020202020204" pitchFamily="34" charset="0"/>
                <a:cs typeface="Arial" panose="020B0604020202020204" pitchFamily="34" charset="0"/>
              </a:rPr>
              <a:t>* </a:t>
            </a:r>
            <a:r>
              <a:rPr lang="de-DE" sz="1300" i="1" dirty="0" smtClean="0">
                <a:solidFill>
                  <a:schemeClr val="tx2"/>
                </a:solidFill>
                <a:latin typeface="Arial" panose="020B0604020202020204" pitchFamily="34" charset="0"/>
                <a:cs typeface="Arial" panose="020B0604020202020204" pitchFamily="34" charset="0"/>
              </a:rPr>
              <a:t>1.212,47 Mindestsicherung für eine alleinerziehende Mutter mit einem Kind In Österreich (2020)</a:t>
            </a:r>
            <a:endParaRPr lang="de-DE" sz="1300" i="1" dirty="0">
              <a:solidFill>
                <a:schemeClr val="tx2"/>
              </a:solidFill>
              <a:latin typeface="Arial" panose="020B0604020202020204" pitchFamily="34" charset="0"/>
              <a:cs typeface="Arial" panose="020B0604020202020204" pitchFamily="34" charset="0"/>
            </a:endParaRPr>
          </a:p>
          <a:p>
            <a:pPr>
              <a:lnSpc>
                <a:spcPct val="120000"/>
              </a:lnSpc>
              <a:spcBef>
                <a:spcPts val="400"/>
              </a:spcBef>
              <a:buFont typeface="Arial" panose="020B0604020202020204" pitchFamily="34" charset="0"/>
              <a:buChar char="•"/>
            </a:pPr>
            <a:endParaRPr lang="de-DE" sz="2000" i="1" dirty="0">
              <a:solidFill>
                <a:schemeClr val="tx2"/>
              </a:solidFill>
              <a:latin typeface="Arial" panose="020B0604020202020204" pitchFamily="34" charset="0"/>
              <a:cs typeface="Arial" panose="020B0604020202020204" pitchFamily="34" charset="0"/>
            </a:endParaRPr>
          </a:p>
          <a:p>
            <a:pPr>
              <a:lnSpc>
                <a:spcPct val="120000"/>
              </a:lnSpc>
              <a:spcBef>
                <a:spcPts val="400"/>
              </a:spcBef>
              <a:buFont typeface="Arial" panose="020B0604020202020204" pitchFamily="34" charset="0"/>
              <a:buChar char="•"/>
            </a:pPr>
            <a:r>
              <a:rPr lang="de-DE" sz="1500" i="1" dirty="0" smtClean="0">
                <a:solidFill>
                  <a:schemeClr val="tx2"/>
                </a:solidFill>
                <a:latin typeface="Arial" panose="020B0604020202020204" pitchFamily="34" charset="0"/>
                <a:cs typeface="Arial" panose="020B0604020202020204" pitchFamily="34" charset="0"/>
              </a:rPr>
              <a:t>Eine ähnliche </a:t>
            </a:r>
            <a:r>
              <a:rPr lang="de-DE" sz="1500" i="1" dirty="0">
                <a:solidFill>
                  <a:schemeClr val="tx2"/>
                </a:solidFill>
                <a:latin typeface="Arial" panose="020B0604020202020204" pitchFamily="34" charset="0"/>
                <a:cs typeface="Arial" panose="020B0604020202020204" pitchFamily="34" charset="0"/>
              </a:rPr>
              <a:t>Fallstudie ist dokumentiert </a:t>
            </a:r>
            <a:r>
              <a:rPr lang="de-DE" sz="1500" i="1" dirty="0" smtClean="0">
                <a:solidFill>
                  <a:schemeClr val="tx2"/>
                </a:solidFill>
                <a:latin typeface="Arial" panose="020B0604020202020204" pitchFamily="34" charset="0"/>
                <a:cs typeface="Arial" panose="020B0604020202020204" pitchFamily="34" charset="0"/>
              </a:rPr>
              <a:t>im </a:t>
            </a:r>
            <a:r>
              <a:rPr lang="de-DE" sz="1500" i="1" dirty="0" err="1" smtClean="0">
                <a:solidFill>
                  <a:schemeClr val="tx2"/>
                </a:solidFill>
                <a:latin typeface="Arial" panose="020B0604020202020204" pitchFamily="34" charset="0"/>
                <a:cs typeface="Arial" panose="020B0604020202020204" pitchFamily="34" charset="0"/>
              </a:rPr>
              <a:t>MiA</a:t>
            </a:r>
            <a:r>
              <a:rPr lang="de-DE" sz="1500" i="1" dirty="0" smtClean="0">
                <a:solidFill>
                  <a:schemeClr val="tx2"/>
                </a:solidFill>
                <a:latin typeface="Arial" panose="020B0604020202020204" pitchFamily="34" charset="0"/>
                <a:cs typeface="Arial" panose="020B0604020202020204" pitchFamily="34" charset="0"/>
              </a:rPr>
              <a:t> Projekt für Ungarn</a:t>
            </a:r>
            <a:endParaRPr lang="de-DE" sz="1500" i="1" dirty="0">
              <a:solidFill>
                <a:schemeClr val="tx2"/>
              </a:solidFill>
              <a:latin typeface="Arial" panose="020B0604020202020204" pitchFamily="34" charset="0"/>
              <a:cs typeface="Arial" panose="020B0604020202020204" pitchFamily="34" charset="0"/>
            </a:endParaRPr>
          </a:p>
          <a:p>
            <a:pPr marL="0" indent="0">
              <a:buNone/>
            </a:pPr>
            <a:r>
              <a:rPr lang="en-GB" sz="1200" i="1" dirty="0" err="1">
                <a:latin typeface="Arial" panose="020B0604020202020204" pitchFamily="34" charset="0"/>
                <a:cs typeface="Arial" panose="020B0604020202020204" pitchFamily="34" charset="0"/>
              </a:rPr>
              <a:t>Mieke</a:t>
            </a:r>
            <a:r>
              <a:rPr lang="en-GB" sz="1200" i="1" dirty="0">
                <a:latin typeface="Arial" panose="020B0604020202020204" pitchFamily="34" charset="0"/>
                <a:cs typeface="Arial" panose="020B0604020202020204" pitchFamily="34" charset="0"/>
              </a:rPr>
              <a:t> van </a:t>
            </a:r>
            <a:r>
              <a:rPr lang="en-GB" sz="1200" i="1" dirty="0" err="1">
                <a:latin typeface="Arial" panose="020B0604020202020204" pitchFamily="34" charset="0"/>
                <a:cs typeface="Arial" panose="020B0604020202020204" pitchFamily="34" charset="0"/>
              </a:rPr>
              <a:t>Groenestijn</a:t>
            </a:r>
            <a:r>
              <a:rPr lang="en-GB" sz="1200" i="1" dirty="0">
                <a:latin typeface="Arial" panose="020B0604020202020204" pitchFamily="34" charset="0"/>
                <a:cs typeface="Arial" panose="020B0604020202020204" pitchFamily="34" charset="0"/>
              </a:rPr>
              <a:t> &amp; Lena </a:t>
            </a:r>
            <a:r>
              <a:rPr lang="en-GB" sz="1200" i="1" dirty="0" err="1">
                <a:latin typeface="Arial" panose="020B0604020202020204" pitchFamily="34" charset="0"/>
                <a:cs typeface="Arial" panose="020B0604020202020204" pitchFamily="34" charset="0"/>
              </a:rPr>
              <a:t>Lindenskov</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eds</a:t>
            </a:r>
            <a:r>
              <a:rPr lang="en-GB" sz="1200" i="1" dirty="0">
                <a:latin typeface="Arial" panose="020B0604020202020204" pitchFamily="34" charset="0"/>
                <a:cs typeface="Arial" panose="020B0604020202020204" pitchFamily="34" charset="0"/>
              </a:rPr>
              <a:t> ( 2007 ) Mathematics in Action. Commonalities across Differences</a:t>
            </a:r>
            <a:r>
              <a:rPr lang="de-AT"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a Handbook for Teachers in Adult Education ( pp 51)</a:t>
            </a:r>
            <a:endParaRPr lang="de-AT" sz="1200" dirty="0">
              <a:latin typeface="Arial" panose="020B0604020202020204" pitchFamily="34" charset="0"/>
              <a:cs typeface="Arial" panose="020B0604020202020204" pitchFamily="34" charset="0"/>
            </a:endParaRPr>
          </a:p>
          <a:p>
            <a:pPr marL="0" indent="0">
              <a:lnSpc>
                <a:spcPct val="120000"/>
              </a:lnSpc>
              <a:spcBef>
                <a:spcPts val="400"/>
              </a:spcBef>
              <a:buNone/>
            </a:pPr>
            <a:endParaRPr lang="en-US" sz="2000" i="1" dirty="0">
              <a:solidFill>
                <a:schemeClr val="tx2"/>
              </a:solidFill>
              <a:latin typeface="Arial" panose="020B0604020202020204" pitchFamily="34" charset="0"/>
              <a:cs typeface="Arial" panose="020B0604020202020204" pitchFamily="34" charset="0"/>
            </a:endParaRPr>
          </a:p>
          <a:p>
            <a:pPr marL="0" indent="0">
              <a:lnSpc>
                <a:spcPct val="120000"/>
              </a:lnSpc>
              <a:spcBef>
                <a:spcPts val="400"/>
              </a:spcBef>
              <a:buNone/>
            </a:pPr>
            <a:endParaRPr lang="de-AT" sz="2000" dirty="0">
              <a:solidFill>
                <a:schemeClr val="tx2"/>
              </a:solidFill>
            </a:endParaRPr>
          </a:p>
        </p:txBody>
      </p:sp>
    </p:spTree>
    <p:extLst>
      <p:ext uri="{BB962C8B-B14F-4D97-AF65-F5344CB8AC3E}">
        <p14:creationId xmlns:p14="http://schemas.microsoft.com/office/powerpoint/2010/main" val="188596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PD Aktivität „Ressourcen </a:t>
            </a:r>
            <a:r>
              <a:rPr lang="de-DE" dirty="0"/>
              <a:t>und Einsatz im </a:t>
            </a:r>
            <a:r>
              <a:rPr lang="de-DE" dirty="0" smtClean="0"/>
              <a:t>Unterricht“</a:t>
            </a:r>
            <a:br>
              <a:rPr lang="de-DE" dirty="0" smtClean="0"/>
            </a:br>
            <a:r>
              <a:rPr lang="de-DE" dirty="0" smtClean="0"/>
              <a:t>Planung weiterer Beispiele</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28</a:t>
            </a:fld>
            <a:endParaRPr lang="de-AT" dirty="0"/>
          </a:p>
        </p:txBody>
      </p:sp>
      <p:sp>
        <p:nvSpPr>
          <p:cNvPr id="6" name="Inhaltsplatzhalter 2"/>
          <p:cNvSpPr txBox="1">
            <a:spLocks/>
          </p:cNvSpPr>
          <p:nvPr/>
        </p:nvSpPr>
        <p:spPr>
          <a:xfrm>
            <a:off x="91439" y="1959429"/>
            <a:ext cx="11939451" cy="4762046"/>
          </a:xfrm>
          <a:prstGeom prst="rect">
            <a:avLst/>
          </a:prstGeom>
        </p:spPr>
        <p:txBody>
          <a:bodyPr rtlCol="0">
            <a:norm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de-DE" sz="2600" smtClean="0">
              <a:ea typeface="Calibri" panose="020F0502020204030204" pitchFamily="34" charset="0"/>
            </a:endParaRPr>
          </a:p>
          <a:p>
            <a:pPr marL="0" indent="0">
              <a:lnSpc>
                <a:spcPct val="107000"/>
              </a:lnSpc>
              <a:buFont typeface="Wingdings" panose="05000000000000000000" pitchFamily="2" charset="2"/>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Inhaltsplatzhalter 6"/>
          <p:cNvSpPr txBox="1">
            <a:spLocks/>
          </p:cNvSpPr>
          <p:nvPr/>
        </p:nvSpPr>
        <p:spPr>
          <a:xfrm>
            <a:off x="5588608" y="1898094"/>
            <a:ext cx="6591477" cy="4320000"/>
          </a:xfrm>
          <a:prstGeom prst="rect">
            <a:avLst/>
          </a:prstGeom>
          <a:solidFill>
            <a:schemeClr val="bg2"/>
          </a:solidFill>
        </p:spPr>
        <p:txBody>
          <a:bodyPr vert="horz" lIns="91440" tIns="45720" rIns="91440" bIns="45720" rtlCol="0" anchor="ctr">
            <a:normAutofit/>
          </a:bodyPr>
          <a:lstStyle>
            <a:defPPr rtl="0">
              <a:defRPr lang="de-de"/>
            </a:defPPr>
            <a:lvl1pPr marL="0" algn="r" defTabSz="914400" rtl="0" eaLnBrk="1" latinLnBrk="0" hangingPunct="1">
              <a:defRPr lang="de-DE" sz="1600" kern="1200" baseline="0" smtClean="0">
                <a:solidFill>
                  <a:srgbClr val="002060"/>
                </a:solidFill>
                <a:latin typeface="OCR A Extended" panose="02010509020102010303"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400"/>
              </a:spcBef>
            </a:pPr>
            <a:r>
              <a:rPr lang="de-DE" sz="1800" dirty="0">
                <a:solidFill>
                  <a:srgbClr val="C00000"/>
                </a:solidFill>
                <a:latin typeface="Arial" panose="020B0604020202020204" pitchFamily="34" charset="0"/>
                <a:cs typeface="Arial" panose="020B0604020202020204" pitchFamily="34" charset="0"/>
              </a:rPr>
              <a:t>1: Lernende in eine mathematische Situation bringen</a:t>
            </a:r>
          </a:p>
          <a:p>
            <a:pPr algn="l">
              <a:spcBef>
                <a:spcPts val="400"/>
              </a:spcBef>
            </a:pPr>
            <a:r>
              <a:rPr lang="de-DE" sz="1800" dirty="0">
                <a:latin typeface="Arial" panose="020B0604020202020204" pitchFamily="34" charset="0"/>
                <a:cs typeface="Arial" panose="020B0604020202020204" pitchFamily="34" charset="0"/>
              </a:rPr>
              <a:t>	</a:t>
            </a:r>
          </a:p>
          <a:p>
            <a:pPr algn="l">
              <a:spcBef>
                <a:spcPts val="400"/>
              </a:spcBef>
            </a:pPr>
            <a:r>
              <a:rPr lang="de-DE" sz="1800" dirty="0">
                <a:solidFill>
                  <a:srgbClr val="C00000"/>
                </a:solidFill>
                <a:latin typeface="Arial" panose="020B0604020202020204" pitchFamily="34" charset="0"/>
                <a:cs typeface="Arial" panose="020B0604020202020204" pitchFamily="34" charset="0"/>
              </a:rPr>
              <a:t>2: (Mathematische) Fragestellungen des Themas</a:t>
            </a:r>
          </a:p>
          <a:p>
            <a:pPr algn="l">
              <a:spcBef>
                <a:spcPts val="400"/>
              </a:spcBef>
            </a:pPr>
            <a:r>
              <a:rPr lang="de-DE" sz="1800" dirty="0">
                <a:latin typeface="Arial" panose="020B0604020202020204" pitchFamily="34" charset="0"/>
                <a:cs typeface="Arial" panose="020B0604020202020204" pitchFamily="34" charset="0"/>
              </a:rPr>
              <a:t>	</a:t>
            </a:r>
          </a:p>
          <a:p>
            <a:pPr algn="l">
              <a:spcBef>
                <a:spcPts val="400"/>
              </a:spcBef>
            </a:pPr>
            <a:r>
              <a:rPr lang="de-DE" sz="1800" dirty="0">
                <a:solidFill>
                  <a:srgbClr val="C00000"/>
                </a:solidFill>
                <a:latin typeface="Arial" panose="020B0604020202020204" pitchFamily="34" charset="0"/>
                <a:cs typeface="Arial" panose="020B0604020202020204" pitchFamily="34" charset="0"/>
              </a:rPr>
              <a:t>3: Planung des Problemlösungsprozesses</a:t>
            </a:r>
          </a:p>
          <a:p>
            <a:pPr algn="l">
              <a:lnSpc>
                <a:spcPct val="120000"/>
              </a:lnSpc>
              <a:spcBef>
                <a:spcPts val="400"/>
              </a:spcBef>
            </a:pPr>
            <a:r>
              <a:rPr lang="de-DE" sz="1800" dirty="0">
                <a:latin typeface="Arial" panose="020B0604020202020204" pitchFamily="34" charset="0"/>
                <a:cs typeface="Arial" panose="020B0604020202020204" pitchFamily="34" charset="0"/>
              </a:rPr>
              <a:t>	</a:t>
            </a:r>
          </a:p>
          <a:p>
            <a:pPr algn="l">
              <a:lnSpc>
                <a:spcPct val="120000"/>
              </a:lnSpc>
              <a:spcBef>
                <a:spcPts val="400"/>
              </a:spcBef>
            </a:pPr>
            <a:r>
              <a:rPr lang="de-DE" sz="1800" dirty="0">
                <a:solidFill>
                  <a:srgbClr val="C00000"/>
                </a:solidFill>
                <a:latin typeface="Arial" panose="020B0604020202020204" pitchFamily="34" charset="0"/>
                <a:cs typeface="Arial" panose="020B0604020202020204" pitchFamily="34" charset="0"/>
              </a:rPr>
              <a:t>4: Antworten, Lösungen finden und </a:t>
            </a:r>
            <a:r>
              <a:rPr lang="de-DE" sz="1800" dirty="0" smtClean="0">
                <a:solidFill>
                  <a:srgbClr val="C00000"/>
                </a:solidFill>
                <a:latin typeface="Arial" panose="020B0604020202020204" pitchFamily="34" charset="0"/>
                <a:cs typeface="Arial" panose="020B0604020202020204" pitchFamily="34" charset="0"/>
              </a:rPr>
              <a:t>austauschen</a:t>
            </a:r>
          </a:p>
          <a:p>
            <a:pPr algn="l">
              <a:lnSpc>
                <a:spcPct val="120000"/>
              </a:lnSpc>
              <a:spcBef>
                <a:spcPts val="400"/>
              </a:spcBef>
            </a:pPr>
            <a:endParaRPr lang="de-DE" sz="1800" dirty="0">
              <a:solidFill>
                <a:srgbClr val="C00000"/>
              </a:solidFill>
              <a:latin typeface="Arial" panose="020B0604020202020204" pitchFamily="34" charset="0"/>
              <a:cs typeface="Arial" panose="020B0604020202020204" pitchFamily="34" charset="0"/>
            </a:endParaRPr>
          </a:p>
          <a:p>
            <a:pPr algn="l">
              <a:lnSpc>
                <a:spcPct val="120000"/>
              </a:lnSpc>
              <a:spcBef>
                <a:spcPts val="400"/>
              </a:spcBef>
            </a:pPr>
            <a:r>
              <a:rPr lang="de-DE" sz="1800" dirty="0" smtClean="0">
                <a:solidFill>
                  <a:srgbClr val="C00000"/>
                </a:solidFill>
                <a:latin typeface="Arial" panose="020B0604020202020204" pitchFamily="34" charset="0"/>
                <a:cs typeface="Arial" panose="020B0604020202020204" pitchFamily="34" charset="0"/>
              </a:rPr>
              <a:t>5: Lösungen kontrollieren</a:t>
            </a:r>
            <a:endParaRPr lang="de-DE" sz="1800" dirty="0">
              <a:solidFill>
                <a:srgbClr val="C00000"/>
              </a:solidFill>
              <a:latin typeface="Arial" panose="020B0604020202020204" pitchFamily="34" charset="0"/>
              <a:cs typeface="Arial" panose="020B0604020202020204" pitchFamily="34" charset="0"/>
            </a:endParaRPr>
          </a:p>
          <a:p>
            <a:pPr algn="l">
              <a:lnSpc>
                <a:spcPct val="120000"/>
              </a:lnSpc>
              <a:spcBef>
                <a:spcPts val="400"/>
              </a:spcBef>
            </a:pPr>
            <a:r>
              <a:rPr lang="de-DE" sz="1800" dirty="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	</a:t>
            </a:r>
          </a:p>
          <a:p>
            <a:pPr algn="l">
              <a:lnSpc>
                <a:spcPct val="120000"/>
              </a:lnSpc>
              <a:spcBef>
                <a:spcPts val="400"/>
              </a:spcBef>
            </a:pPr>
            <a:r>
              <a:rPr lang="de-DE" sz="1800" dirty="0">
                <a:solidFill>
                  <a:srgbClr val="C00000"/>
                </a:solidFill>
                <a:latin typeface="Arial" panose="020B0604020202020204" pitchFamily="34" charset="0"/>
                <a:cs typeface="Arial" panose="020B0604020202020204" pitchFamily="34" charset="0"/>
              </a:rPr>
              <a:t>5: Lernprozess reflektieren</a:t>
            </a:r>
          </a:p>
        </p:txBody>
      </p:sp>
      <p:sp>
        <p:nvSpPr>
          <p:cNvPr id="9" name="Inhaltsplatzhalter 6"/>
          <p:cNvSpPr txBox="1">
            <a:spLocks/>
          </p:cNvSpPr>
          <p:nvPr/>
        </p:nvSpPr>
        <p:spPr>
          <a:xfrm>
            <a:off x="123164" y="1957399"/>
            <a:ext cx="5316250" cy="486398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nSpc>
                <a:spcPct val="110000"/>
              </a:lnSpc>
              <a:spcBef>
                <a:spcPts val="0"/>
              </a:spcBef>
              <a:buFont typeface="Wingdings" panose="05000000000000000000" pitchFamily="2" charset="2"/>
              <a:buNone/>
            </a:pPr>
            <a:endParaRPr lang="de-DE" sz="5200" dirty="0">
              <a:solidFill>
                <a:srgbClr val="C00000"/>
              </a:solidFill>
              <a:latin typeface="Arial" panose="020B0604020202020204" pitchFamily="34" charset="0"/>
              <a:cs typeface="Arial" panose="020B0604020202020204" pitchFamily="34" charset="0"/>
            </a:endParaRPr>
          </a:p>
          <a:p>
            <a:pPr marL="0" indent="0">
              <a:lnSpc>
                <a:spcPct val="110000"/>
              </a:lnSpc>
              <a:spcBef>
                <a:spcPts val="0"/>
              </a:spcBef>
              <a:buFont typeface="Wingdings" panose="05000000000000000000" pitchFamily="2" charset="2"/>
              <a:buNone/>
            </a:pPr>
            <a:r>
              <a:rPr lang="de-DE" sz="6400" b="1" dirty="0">
                <a:solidFill>
                  <a:schemeClr val="tx2"/>
                </a:solidFill>
                <a:latin typeface="Arial" panose="020B0604020202020204" pitchFamily="34" charset="0"/>
                <a:cs typeface="Arial" panose="020B0604020202020204" pitchFamily="34" charset="0"/>
              </a:rPr>
              <a:t>Arbeitsauftrag</a:t>
            </a:r>
          </a:p>
          <a:p>
            <a:pPr marL="0" indent="0">
              <a:lnSpc>
                <a:spcPct val="110000"/>
              </a:lnSpc>
              <a:spcBef>
                <a:spcPts val="0"/>
              </a:spcBef>
              <a:buFont typeface="Wingdings" panose="05000000000000000000" pitchFamily="2" charset="2"/>
              <a:buNone/>
            </a:pPr>
            <a:r>
              <a:rPr lang="de-DE" sz="6400" b="1" dirty="0">
                <a:solidFill>
                  <a:schemeClr val="tx2"/>
                </a:solidFill>
                <a:latin typeface="Arial" panose="020B0604020202020204" pitchFamily="34" charset="0"/>
                <a:cs typeface="Arial" panose="020B0604020202020204" pitchFamily="34" charset="0"/>
              </a:rPr>
              <a:t>Gruppenarbeit - Kollaboration</a:t>
            </a:r>
          </a:p>
          <a:p>
            <a:pPr marL="0" indent="0">
              <a:lnSpc>
                <a:spcPct val="110000"/>
              </a:lnSpc>
              <a:spcBef>
                <a:spcPts val="0"/>
              </a:spcBef>
              <a:buFont typeface="Wingdings" panose="05000000000000000000" pitchFamily="2" charset="2"/>
              <a:buNone/>
            </a:pPr>
            <a:endParaRPr lang="de-DE" sz="6400" dirty="0">
              <a:solidFill>
                <a:schemeClr val="tx2"/>
              </a:solidFill>
              <a:latin typeface="Arial" panose="020B0604020202020204" pitchFamily="34" charset="0"/>
              <a:cs typeface="Arial" panose="020B0604020202020204" pitchFamily="34" charset="0"/>
            </a:endParaRPr>
          </a:p>
          <a:p>
            <a:pPr>
              <a:spcBef>
                <a:spcPts val="400"/>
              </a:spcBef>
              <a:buFont typeface="Arial" panose="020B0604020202020204" pitchFamily="34" charset="0"/>
              <a:buChar char="•"/>
            </a:pPr>
            <a:r>
              <a:rPr lang="de-DE" sz="6400" dirty="0">
                <a:solidFill>
                  <a:schemeClr val="tx2"/>
                </a:solidFill>
                <a:latin typeface="Arial" panose="020B0604020202020204" pitchFamily="34" charset="0"/>
                <a:cs typeface="Arial" panose="020B0604020202020204" pitchFamily="34" charset="0"/>
              </a:rPr>
              <a:t>Bilden Sie 3er </a:t>
            </a:r>
            <a:r>
              <a:rPr lang="de-DE" sz="6400" dirty="0" smtClean="0">
                <a:solidFill>
                  <a:schemeClr val="tx2"/>
                </a:solidFill>
                <a:latin typeface="Arial" panose="020B0604020202020204" pitchFamily="34" charset="0"/>
                <a:cs typeface="Arial" panose="020B0604020202020204" pitchFamily="34" charset="0"/>
              </a:rPr>
              <a:t>Gruppen</a:t>
            </a:r>
            <a:endParaRPr lang="de-DE" sz="6400" dirty="0">
              <a:solidFill>
                <a:schemeClr val="tx2"/>
              </a:solidFill>
              <a:latin typeface="Arial" panose="020B0604020202020204" pitchFamily="34" charset="0"/>
              <a:cs typeface="Arial" panose="020B0604020202020204" pitchFamily="34" charset="0"/>
            </a:endParaRPr>
          </a:p>
          <a:p>
            <a:pPr>
              <a:lnSpc>
                <a:spcPct val="120000"/>
              </a:lnSpc>
              <a:spcBef>
                <a:spcPts val="400"/>
              </a:spcBef>
              <a:buFont typeface="Arial" panose="020B0604020202020204" pitchFamily="34" charset="0"/>
              <a:buChar char="•"/>
            </a:pPr>
            <a:r>
              <a:rPr lang="de-DE" sz="6400" dirty="0">
                <a:solidFill>
                  <a:schemeClr val="tx2"/>
                </a:solidFill>
                <a:latin typeface="Arial" panose="020B0604020202020204" pitchFamily="34" charset="0"/>
                <a:cs typeface="Arial" panose="020B0604020202020204" pitchFamily="34" charset="0"/>
              </a:rPr>
              <a:t>Überlegen Sie weitere ähnliche </a:t>
            </a:r>
            <a:r>
              <a:rPr lang="de-DE" sz="6400" dirty="0" smtClean="0">
                <a:solidFill>
                  <a:schemeClr val="tx2"/>
                </a:solidFill>
                <a:latin typeface="Arial" panose="020B0604020202020204" pitchFamily="34" charset="0"/>
                <a:cs typeface="Arial" panose="020B0604020202020204" pitchFamily="34" charset="0"/>
              </a:rPr>
              <a:t>Aufgaben</a:t>
            </a:r>
            <a:endParaRPr lang="de-DE" sz="6400" dirty="0">
              <a:solidFill>
                <a:schemeClr val="tx2"/>
              </a:solidFill>
              <a:latin typeface="Arial" panose="020B0604020202020204" pitchFamily="34" charset="0"/>
              <a:cs typeface="Arial" panose="020B0604020202020204" pitchFamily="34" charset="0"/>
            </a:endParaRPr>
          </a:p>
          <a:p>
            <a:pPr>
              <a:lnSpc>
                <a:spcPct val="120000"/>
              </a:lnSpc>
              <a:spcBef>
                <a:spcPts val="400"/>
              </a:spcBef>
              <a:buFont typeface="Arial" panose="020B0604020202020204" pitchFamily="34" charset="0"/>
              <a:buChar char="•"/>
            </a:pPr>
            <a:r>
              <a:rPr lang="de-DE" sz="6400" dirty="0">
                <a:solidFill>
                  <a:schemeClr val="tx2"/>
                </a:solidFill>
                <a:latin typeface="Arial" panose="020B0604020202020204" pitchFamily="34" charset="0"/>
                <a:cs typeface="Arial" panose="020B0604020202020204" pitchFamily="34" charset="0"/>
              </a:rPr>
              <a:t>Legen Sie Niveaustufe nach CENF für die  Aufgabe </a:t>
            </a:r>
            <a:r>
              <a:rPr lang="de-DE" sz="6400" dirty="0" smtClean="0">
                <a:solidFill>
                  <a:schemeClr val="tx2"/>
                </a:solidFill>
                <a:latin typeface="Arial" panose="020B0604020202020204" pitchFamily="34" charset="0"/>
                <a:cs typeface="Arial" panose="020B0604020202020204" pitchFamily="34" charset="0"/>
              </a:rPr>
              <a:t>fest</a:t>
            </a:r>
            <a:endParaRPr lang="de-DE" sz="6400" dirty="0">
              <a:solidFill>
                <a:schemeClr val="tx2"/>
              </a:solidFill>
              <a:latin typeface="Arial" panose="020B0604020202020204" pitchFamily="34" charset="0"/>
              <a:cs typeface="Arial" panose="020B0604020202020204" pitchFamily="34" charset="0"/>
            </a:endParaRPr>
          </a:p>
          <a:p>
            <a:pPr>
              <a:lnSpc>
                <a:spcPct val="120000"/>
              </a:lnSpc>
              <a:spcBef>
                <a:spcPts val="400"/>
              </a:spcBef>
              <a:buFont typeface="Arial" panose="020B0604020202020204" pitchFamily="34" charset="0"/>
              <a:buChar char="•"/>
            </a:pPr>
            <a:r>
              <a:rPr lang="de-DE" sz="6400" dirty="0">
                <a:solidFill>
                  <a:schemeClr val="tx2"/>
                </a:solidFill>
                <a:latin typeface="Arial" panose="020B0604020202020204" pitchFamily="34" charset="0"/>
                <a:cs typeface="Arial" panose="020B0604020202020204" pitchFamily="34" charset="0"/>
              </a:rPr>
              <a:t>Suchen Sie alltagsmathematische Ressourcen und Materialien (Internet, </a:t>
            </a:r>
            <a:r>
              <a:rPr lang="de-DE" sz="6400" dirty="0" smtClean="0">
                <a:solidFill>
                  <a:schemeClr val="tx2"/>
                </a:solidFill>
                <a:latin typeface="Arial" panose="020B0604020202020204" pitchFamily="34" charset="0"/>
                <a:cs typeface="Arial" panose="020B0604020202020204" pitchFamily="34" charset="0"/>
              </a:rPr>
              <a:t>…)</a:t>
            </a:r>
            <a:endParaRPr lang="de-DE" sz="6400" dirty="0">
              <a:solidFill>
                <a:schemeClr val="tx2"/>
              </a:solidFill>
              <a:latin typeface="Arial" panose="020B0604020202020204" pitchFamily="34" charset="0"/>
              <a:cs typeface="Arial" panose="020B0604020202020204" pitchFamily="34" charset="0"/>
            </a:endParaRPr>
          </a:p>
          <a:p>
            <a:pPr>
              <a:lnSpc>
                <a:spcPct val="120000"/>
              </a:lnSpc>
              <a:spcBef>
                <a:spcPts val="400"/>
              </a:spcBef>
              <a:buFont typeface="Arial" panose="020B0604020202020204" pitchFamily="34" charset="0"/>
              <a:buChar char="•"/>
            </a:pPr>
            <a:r>
              <a:rPr lang="de-DE" sz="6400" dirty="0">
                <a:solidFill>
                  <a:schemeClr val="tx2"/>
                </a:solidFill>
                <a:latin typeface="Arial" panose="020B0604020202020204" pitchFamily="34" charset="0"/>
                <a:cs typeface="Arial" panose="020B0604020202020204" pitchFamily="34" charset="0"/>
              </a:rPr>
              <a:t>Arbeiten Sie einen Plan (siehe Fragestellungen) </a:t>
            </a:r>
            <a:r>
              <a:rPr lang="de-DE" sz="6400" dirty="0" smtClean="0">
                <a:solidFill>
                  <a:schemeClr val="tx2"/>
                </a:solidFill>
                <a:latin typeface="Arial" panose="020B0604020202020204" pitchFamily="34" charset="0"/>
                <a:cs typeface="Arial" panose="020B0604020202020204" pitchFamily="34" charset="0"/>
              </a:rPr>
              <a:t>aus</a:t>
            </a:r>
            <a:endParaRPr lang="de-DE" sz="6400" dirty="0">
              <a:solidFill>
                <a:schemeClr val="tx2"/>
              </a:solidFill>
              <a:latin typeface="Arial" panose="020B0604020202020204" pitchFamily="34" charset="0"/>
              <a:cs typeface="Arial" panose="020B0604020202020204" pitchFamily="34" charset="0"/>
            </a:endParaRPr>
          </a:p>
          <a:p>
            <a:pPr>
              <a:lnSpc>
                <a:spcPct val="120000"/>
              </a:lnSpc>
              <a:spcBef>
                <a:spcPts val="400"/>
              </a:spcBef>
              <a:buFont typeface="Arial" panose="020B0604020202020204" pitchFamily="34" charset="0"/>
              <a:buChar char="•"/>
            </a:pPr>
            <a:r>
              <a:rPr lang="de-DE" sz="6400" dirty="0">
                <a:solidFill>
                  <a:schemeClr val="tx2"/>
                </a:solidFill>
                <a:latin typeface="Arial" panose="020B0604020202020204" pitchFamily="34" charset="0"/>
                <a:cs typeface="Arial" panose="020B0604020202020204" pitchFamily="34" charset="0"/>
              </a:rPr>
              <a:t>Erarbeiten Sie eine </a:t>
            </a:r>
            <a:r>
              <a:rPr lang="de-DE" sz="6400" dirty="0" smtClean="0">
                <a:solidFill>
                  <a:schemeClr val="tx2"/>
                </a:solidFill>
                <a:latin typeface="Arial" panose="020B0604020202020204" pitchFamily="34" charset="0"/>
                <a:cs typeface="Arial" panose="020B0604020202020204" pitchFamily="34" charset="0"/>
              </a:rPr>
              <a:t>Präsentation</a:t>
            </a:r>
            <a:endParaRPr lang="de-DE" sz="6400" dirty="0">
              <a:solidFill>
                <a:schemeClr val="tx2"/>
              </a:solidFill>
              <a:latin typeface="Arial" panose="020B0604020202020204" pitchFamily="34" charset="0"/>
              <a:cs typeface="Arial" panose="020B0604020202020204" pitchFamily="34" charset="0"/>
            </a:endParaRPr>
          </a:p>
          <a:p>
            <a:pPr>
              <a:lnSpc>
                <a:spcPct val="120000"/>
              </a:lnSpc>
              <a:spcBef>
                <a:spcPts val="400"/>
              </a:spcBef>
              <a:buFont typeface="Arial" panose="020B0604020202020204" pitchFamily="34" charset="0"/>
              <a:buChar char="•"/>
            </a:pPr>
            <a:r>
              <a:rPr lang="de-DE" sz="6400" dirty="0">
                <a:solidFill>
                  <a:schemeClr val="tx2"/>
                </a:solidFill>
                <a:latin typeface="Arial" panose="020B0604020202020204" pitchFamily="34" charset="0"/>
                <a:cs typeface="Arial" panose="020B0604020202020204" pitchFamily="34" charset="0"/>
              </a:rPr>
              <a:t>Präsentieren Sie die Ergebnisse im </a:t>
            </a:r>
            <a:r>
              <a:rPr lang="de-DE" sz="6400" dirty="0" smtClean="0">
                <a:solidFill>
                  <a:schemeClr val="tx2"/>
                </a:solidFill>
                <a:latin typeface="Arial" panose="020B0604020202020204" pitchFamily="34" charset="0"/>
                <a:cs typeface="Arial" panose="020B0604020202020204" pitchFamily="34" charset="0"/>
              </a:rPr>
              <a:t>Plenum</a:t>
            </a:r>
            <a:endParaRPr lang="de-DE" sz="6400" dirty="0">
              <a:solidFill>
                <a:schemeClr val="tx2"/>
              </a:solidFill>
              <a:latin typeface="Arial" panose="020B0604020202020204" pitchFamily="34" charset="0"/>
              <a:cs typeface="Arial" panose="020B0604020202020204" pitchFamily="34" charset="0"/>
            </a:endParaRPr>
          </a:p>
          <a:p>
            <a:pPr marL="0" indent="0">
              <a:lnSpc>
                <a:spcPct val="120000"/>
              </a:lnSpc>
              <a:spcBef>
                <a:spcPts val="400"/>
              </a:spcBef>
              <a:buNone/>
            </a:pPr>
            <a:r>
              <a:rPr lang="de-DE" sz="5200" dirty="0">
                <a:solidFill>
                  <a:srgbClr val="C00000"/>
                </a:solidFill>
                <a:latin typeface="Arial" panose="020B0604020202020204" pitchFamily="34" charset="0"/>
                <a:cs typeface="Arial" panose="020B0604020202020204" pitchFamily="34" charset="0"/>
              </a:rPr>
              <a:t>	</a:t>
            </a:r>
            <a:endParaRPr lang="de-AT" dirty="0"/>
          </a:p>
        </p:txBody>
      </p:sp>
      <p:pic>
        <p:nvPicPr>
          <p:cNvPr id="10" name="Inhaltsplatzhalt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426" y="4662311"/>
            <a:ext cx="1828004" cy="1485460"/>
          </a:xfrm>
          <a:prstGeom prst="rect">
            <a:avLst/>
          </a:prstGeom>
          <a:solidFill>
            <a:schemeClr val="bg2"/>
          </a:solidFill>
        </p:spPr>
      </p:pic>
      <p:sp>
        <p:nvSpPr>
          <p:cNvPr id="11" name="Textfeld 10"/>
          <p:cNvSpPr txBox="1"/>
          <p:nvPr/>
        </p:nvSpPr>
        <p:spPr>
          <a:xfrm rot="17221931">
            <a:off x="9321685" y="5003662"/>
            <a:ext cx="1111483" cy="338554"/>
          </a:xfrm>
          <a:prstGeom prst="rect">
            <a:avLst/>
          </a:prstGeom>
          <a:noFill/>
          <a:ln>
            <a:noFill/>
          </a:ln>
        </p:spPr>
        <p:txBody>
          <a:bodyPr wrap="square" rtlCol="0">
            <a:spAutoFit/>
          </a:bodyPr>
          <a:lstStyle/>
          <a:p>
            <a:pPr algn="ctr"/>
            <a:r>
              <a:rPr lang="de-DE" sz="1600" dirty="0">
                <a:solidFill>
                  <a:srgbClr val="0070C0"/>
                </a:solidFill>
                <a:latin typeface="OCR A Extended" panose="02010509020102010303" pitchFamily="50" charset="0"/>
              </a:rPr>
              <a:t>Levels</a:t>
            </a:r>
            <a:endParaRPr lang="de-AT" sz="1600" dirty="0">
              <a:solidFill>
                <a:srgbClr val="0070C0"/>
              </a:solidFill>
              <a:latin typeface="OCR A Extended" panose="02010509020102010303" pitchFamily="50" charset="0"/>
            </a:endParaRPr>
          </a:p>
        </p:txBody>
      </p:sp>
    </p:spTree>
    <p:extLst>
      <p:ext uri="{BB962C8B-B14F-4D97-AF65-F5344CB8AC3E}">
        <p14:creationId xmlns:p14="http://schemas.microsoft.com/office/powerpoint/2010/main" val="364792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Weitere Ressourcen</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29</a:t>
            </a:fld>
            <a:endParaRPr lang="de-AT" dirty="0"/>
          </a:p>
        </p:txBody>
      </p:sp>
      <p:sp>
        <p:nvSpPr>
          <p:cNvPr id="6" name="Inhaltsplatzhalter 2"/>
          <p:cNvSpPr txBox="1">
            <a:spLocks/>
          </p:cNvSpPr>
          <p:nvPr/>
        </p:nvSpPr>
        <p:spPr>
          <a:xfrm>
            <a:off x="91439" y="1959429"/>
            <a:ext cx="11939451" cy="4762046"/>
          </a:xfrm>
          <a:prstGeom prst="rect">
            <a:avLst/>
          </a:prstGeom>
        </p:spPr>
        <p:txBody>
          <a:bodyPr rtlCol="0">
            <a:norm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de-DE" sz="2600" smtClean="0">
              <a:ea typeface="Calibri" panose="020F0502020204030204" pitchFamily="34" charset="0"/>
            </a:endParaRPr>
          </a:p>
          <a:p>
            <a:pPr marL="0" indent="0">
              <a:lnSpc>
                <a:spcPct val="107000"/>
              </a:lnSpc>
              <a:buFont typeface="Wingdings" panose="05000000000000000000" pitchFamily="2" charset="2"/>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Inhaltsplatzhalter 6"/>
          <p:cNvSpPr txBox="1">
            <a:spLocks/>
          </p:cNvSpPr>
          <p:nvPr/>
        </p:nvSpPr>
        <p:spPr>
          <a:xfrm>
            <a:off x="0" y="1912886"/>
            <a:ext cx="6041209" cy="4320000"/>
          </a:xfrm>
          <a:prstGeom prst="rect">
            <a:avLst/>
          </a:prstGeom>
          <a:solidFill>
            <a:schemeClr val="bg2"/>
          </a:solidFill>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nSpc>
                <a:spcPct val="110000"/>
              </a:lnSpc>
              <a:spcBef>
                <a:spcPts val="0"/>
              </a:spcBef>
              <a:buFont typeface="Wingdings" panose="05000000000000000000" pitchFamily="2" charset="2"/>
              <a:buNone/>
            </a:pPr>
            <a:endParaRPr lang="de-DE" sz="5200" dirty="0">
              <a:solidFill>
                <a:srgbClr val="C00000"/>
              </a:solidFill>
              <a:latin typeface="Arial" panose="020B0604020202020204" pitchFamily="34" charset="0"/>
              <a:cs typeface="Arial" panose="020B0604020202020204" pitchFamily="34" charset="0"/>
            </a:endParaRPr>
          </a:p>
          <a:p>
            <a:pPr marL="0" indent="0">
              <a:buNone/>
            </a:pPr>
            <a:r>
              <a:rPr lang="de-DE" sz="7200" dirty="0" smtClean="0">
                <a:solidFill>
                  <a:srgbClr val="C00000"/>
                </a:solidFill>
                <a:latin typeface="Arial" panose="020B0604020202020204" pitchFamily="34" charset="0"/>
                <a:cs typeface="Arial" panose="020B0604020202020204" pitchFamily="34" charset="0"/>
              </a:rPr>
              <a:t>Messgrößen</a:t>
            </a:r>
            <a:endParaRPr lang="de-DE" sz="7200" dirty="0">
              <a:solidFill>
                <a:srgbClr val="C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Geldstücke, Geldscheine</a:t>
            </a:r>
          </a:p>
          <a:p>
            <a:pPr>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Preisetiketten</a:t>
            </a:r>
          </a:p>
          <a:p>
            <a:pPr>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Prospekte Einzelhandel</a:t>
            </a:r>
          </a:p>
          <a:p>
            <a:pPr>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Schuhgrößen, Kleidergrößen</a:t>
            </a:r>
          </a:p>
          <a:p>
            <a:pPr>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Gewichte (g, kg, t)</a:t>
            </a:r>
          </a:p>
          <a:p>
            <a:pPr>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Flächen (m2,…, Schritte, Maßbänder, Tische, Stoffe, …)</a:t>
            </a:r>
          </a:p>
          <a:p>
            <a:pPr>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Volumen (l, … Trinkbecher, Kochgeschirr, …)</a:t>
            </a:r>
          </a:p>
          <a:p>
            <a:pPr marL="0" indent="0">
              <a:lnSpc>
                <a:spcPct val="120000"/>
              </a:lnSpc>
              <a:spcBef>
                <a:spcPts val="400"/>
              </a:spcBef>
              <a:buNone/>
            </a:pPr>
            <a:r>
              <a:rPr lang="de-DE" sz="5200" dirty="0">
                <a:solidFill>
                  <a:srgbClr val="C00000"/>
                </a:solidFill>
                <a:latin typeface="Arial" panose="020B0604020202020204" pitchFamily="34" charset="0"/>
                <a:cs typeface="Arial" panose="020B0604020202020204" pitchFamily="34" charset="0"/>
              </a:rPr>
              <a:t>	</a:t>
            </a:r>
            <a:endParaRPr lang="de-AT" dirty="0"/>
          </a:p>
        </p:txBody>
      </p:sp>
      <p:sp>
        <p:nvSpPr>
          <p:cNvPr id="12" name="Inhaltsplatzhalter 6"/>
          <p:cNvSpPr txBox="1">
            <a:spLocks/>
          </p:cNvSpPr>
          <p:nvPr/>
        </p:nvSpPr>
        <p:spPr>
          <a:xfrm>
            <a:off x="6132648" y="1912886"/>
            <a:ext cx="6041209" cy="4320000"/>
          </a:xfrm>
          <a:prstGeom prst="rect">
            <a:avLst/>
          </a:prstGeom>
          <a:solidFill>
            <a:schemeClr val="bg2"/>
          </a:solidFill>
        </p:spPr>
        <p:txBody>
          <a:bodyPr vert="horz" lIns="91440" tIns="45720" rIns="91440" bIns="45720" rtlCol="0">
            <a:normAutofit fontScale="47500" lnSpcReduction="20000"/>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nSpc>
                <a:spcPct val="110000"/>
              </a:lnSpc>
              <a:spcBef>
                <a:spcPts val="0"/>
              </a:spcBef>
              <a:buFont typeface="Wingdings" panose="05000000000000000000" pitchFamily="2" charset="2"/>
              <a:buNone/>
            </a:pPr>
            <a:endParaRPr lang="de-DE" sz="5200" dirty="0">
              <a:solidFill>
                <a:srgbClr val="C00000"/>
              </a:solidFill>
              <a:latin typeface="Arial" panose="020B0604020202020204" pitchFamily="34" charset="0"/>
              <a:cs typeface="Arial" panose="020B0604020202020204" pitchFamily="34" charset="0"/>
            </a:endParaRPr>
          </a:p>
          <a:p>
            <a:pPr marL="0" indent="0">
              <a:buNone/>
            </a:pPr>
            <a:r>
              <a:rPr lang="de-DE" sz="4500" dirty="0">
                <a:solidFill>
                  <a:srgbClr val="C00000"/>
                </a:solidFill>
                <a:latin typeface="Arial" panose="020B0604020202020204" pitchFamily="34" charset="0"/>
                <a:cs typeface="Arial" panose="020B0604020202020204" pitchFamily="34" charset="0"/>
              </a:rPr>
              <a:t>Zeitangaben</a:t>
            </a:r>
          </a:p>
          <a:p>
            <a:pPr>
              <a:buFont typeface="Arial" panose="020B0604020202020204" pitchFamily="34" charset="0"/>
              <a:buChar char="•"/>
            </a:pPr>
            <a:r>
              <a:rPr lang="de-DE" sz="3400" dirty="0">
                <a:solidFill>
                  <a:srgbClr val="002060"/>
                </a:solidFill>
                <a:latin typeface="Arial" panose="020B0604020202020204" pitchFamily="34" charset="0"/>
                <a:cs typeface="Arial" panose="020B0604020202020204" pitchFamily="34" charset="0"/>
              </a:rPr>
              <a:t>Uhrzeit (Wecker, …)</a:t>
            </a:r>
          </a:p>
          <a:p>
            <a:pPr>
              <a:buFont typeface="Arial" panose="020B0604020202020204" pitchFamily="34" charset="0"/>
              <a:buChar char="•"/>
            </a:pPr>
            <a:r>
              <a:rPr lang="de-DE" sz="3400" dirty="0">
                <a:solidFill>
                  <a:srgbClr val="002060"/>
                </a:solidFill>
                <a:latin typeface="Arial" panose="020B0604020202020204" pitchFamily="34" charset="0"/>
                <a:cs typeface="Arial" panose="020B0604020202020204" pitchFamily="34" charset="0"/>
              </a:rPr>
              <a:t>Datum (Kalender, …</a:t>
            </a:r>
          </a:p>
          <a:p>
            <a:pPr>
              <a:buFont typeface="Arial" panose="020B0604020202020204" pitchFamily="34" charset="0"/>
              <a:buChar char="•"/>
            </a:pPr>
            <a:r>
              <a:rPr lang="de-DE" sz="3400" dirty="0">
                <a:solidFill>
                  <a:srgbClr val="002060"/>
                </a:solidFill>
                <a:latin typeface="Arial" panose="020B0604020202020204" pitchFamily="34" charset="0"/>
                <a:cs typeface="Arial" panose="020B0604020202020204" pitchFamily="34" charset="0"/>
              </a:rPr>
              <a:t>Wochentage</a:t>
            </a:r>
          </a:p>
          <a:p>
            <a:pPr>
              <a:buFont typeface="Arial" panose="020B0604020202020204" pitchFamily="34" charset="0"/>
              <a:buChar char="•"/>
            </a:pPr>
            <a:r>
              <a:rPr lang="de-DE" sz="3400" dirty="0">
                <a:solidFill>
                  <a:srgbClr val="002060"/>
                </a:solidFill>
                <a:latin typeface="Arial" panose="020B0604020202020204" pitchFamily="34" charset="0"/>
                <a:cs typeface="Arial" panose="020B0604020202020204" pitchFamily="34" charset="0"/>
              </a:rPr>
              <a:t>Jahreszahlen</a:t>
            </a:r>
          </a:p>
          <a:p>
            <a:pPr>
              <a:buFont typeface="Arial" panose="020B0604020202020204" pitchFamily="34" charset="0"/>
              <a:buChar char="•"/>
            </a:pPr>
            <a:r>
              <a:rPr lang="de-DE" sz="3400" dirty="0">
                <a:solidFill>
                  <a:srgbClr val="002060"/>
                </a:solidFill>
                <a:latin typeface="Arial" panose="020B0604020202020204" pitchFamily="34" charset="0"/>
                <a:cs typeface="Arial" panose="020B0604020202020204" pitchFamily="34" charset="0"/>
              </a:rPr>
              <a:t>Zeitspannen</a:t>
            </a:r>
          </a:p>
          <a:p>
            <a:pPr>
              <a:buFont typeface="Arial" panose="020B0604020202020204" pitchFamily="34" charset="0"/>
              <a:buChar char="•"/>
            </a:pPr>
            <a:r>
              <a:rPr lang="de-DE" sz="3400" dirty="0">
                <a:solidFill>
                  <a:srgbClr val="002060"/>
                </a:solidFill>
                <a:latin typeface="Arial" panose="020B0604020202020204" pitchFamily="34" charset="0"/>
                <a:cs typeface="Arial" panose="020B0604020202020204" pitchFamily="34" charset="0"/>
              </a:rPr>
              <a:t>Alter</a:t>
            </a:r>
          </a:p>
          <a:p>
            <a:pPr>
              <a:buFont typeface="Arial" panose="020B0604020202020204" pitchFamily="34" charset="0"/>
              <a:buChar char="•"/>
            </a:pPr>
            <a:r>
              <a:rPr lang="de-DE" sz="3400" dirty="0">
                <a:solidFill>
                  <a:srgbClr val="002060"/>
                </a:solidFill>
                <a:latin typeface="Arial" panose="020B0604020202020204" pitchFamily="34" charset="0"/>
                <a:cs typeface="Arial" panose="020B0604020202020204" pitchFamily="34" charset="0"/>
              </a:rPr>
              <a:t>Vor, während, nach</a:t>
            </a:r>
          </a:p>
          <a:p>
            <a:pPr marL="0" indent="0">
              <a:lnSpc>
                <a:spcPct val="120000"/>
              </a:lnSpc>
              <a:spcBef>
                <a:spcPts val="400"/>
              </a:spcBef>
              <a:buNone/>
            </a:pPr>
            <a:r>
              <a:rPr lang="de-DE" sz="5200" dirty="0">
                <a:solidFill>
                  <a:srgbClr val="C00000"/>
                </a:solidFill>
                <a:latin typeface="Arial" panose="020B0604020202020204" pitchFamily="34" charset="0"/>
                <a:cs typeface="Arial" panose="020B0604020202020204" pitchFamily="34" charset="0"/>
              </a:rPr>
              <a:t>	</a:t>
            </a:r>
            <a:endParaRPr lang="de-AT" dirty="0"/>
          </a:p>
        </p:txBody>
      </p:sp>
    </p:spTree>
    <p:extLst>
      <p:ext uri="{BB962C8B-B14F-4D97-AF65-F5344CB8AC3E}">
        <p14:creationId xmlns:p14="http://schemas.microsoft.com/office/powerpoint/2010/main" val="27137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sz="3194" dirty="0">
                <a:solidFill>
                  <a:srgbClr val="FFFF00"/>
                </a:solidFill>
                <a:latin typeface="Arial" panose="020B0604020202020204" pitchFamily="34" charset="0"/>
                <a:cs typeface="Arial" panose="020B0604020202020204" pitchFamily="34" charset="0"/>
              </a:rPr>
              <a:t/>
            </a:r>
            <a:br>
              <a:rPr lang="de-DE" sz="3194" dirty="0">
                <a:solidFill>
                  <a:srgbClr val="FFFF00"/>
                </a:solidFill>
                <a:latin typeface="Arial" panose="020B0604020202020204" pitchFamily="34" charset="0"/>
                <a:cs typeface="Arial" panose="020B0604020202020204" pitchFamily="34" charset="0"/>
              </a:rPr>
            </a:br>
            <a:r>
              <a:rPr lang="de-DE" sz="3194" dirty="0">
                <a:solidFill>
                  <a:srgbClr val="FFFF00"/>
                </a:solidFill>
                <a:latin typeface="Arial" panose="020B0604020202020204" pitchFamily="34" charset="0"/>
                <a:cs typeface="Arial" panose="020B0604020202020204" pitchFamily="34" charset="0"/>
              </a:rPr>
              <a:t/>
            </a:r>
            <a:br>
              <a:rPr lang="de-DE" sz="3194" dirty="0">
                <a:solidFill>
                  <a:srgbClr val="FFFF00"/>
                </a:solidFill>
                <a:latin typeface="Arial" panose="020B0604020202020204" pitchFamily="34" charset="0"/>
                <a:cs typeface="Arial" panose="020B0604020202020204" pitchFamily="34" charset="0"/>
              </a:rPr>
            </a:br>
            <a:r>
              <a:rPr lang="de-DE" dirty="0"/>
              <a:t/>
            </a:r>
            <a:br>
              <a:rPr lang="de-DE" dirty="0"/>
            </a:br>
            <a:r>
              <a:rPr lang="de-DE" sz="3194" b="1" dirty="0">
                <a:solidFill>
                  <a:prstClr val="black"/>
                </a:solidFill>
                <a:latin typeface="Arial" panose="020B0604020202020204" pitchFamily="34" charset="0"/>
                <a:cs typeface="Arial" panose="020B0604020202020204" pitchFamily="34" charset="0"/>
              </a:rPr>
              <a:t/>
            </a:r>
            <a:br>
              <a:rPr lang="de-DE" sz="3194" b="1" dirty="0">
                <a:solidFill>
                  <a:prstClr val="black"/>
                </a:solidFill>
                <a:latin typeface="Arial" panose="020B0604020202020204" pitchFamily="34" charset="0"/>
                <a:cs typeface="Arial" panose="020B0604020202020204" pitchFamily="34" charset="0"/>
              </a:rPr>
            </a:br>
            <a:endParaRPr lang="de-DE" sz="3194" dirty="0">
              <a:solidFill>
                <a:srgbClr val="FFFF00"/>
              </a:solidFill>
              <a:latin typeface="Arial" panose="020B0604020202020204" pitchFamily="34" charset="0"/>
              <a:cs typeface="Arial" panose="020B0604020202020204" pitchFamily="34" charset="0"/>
            </a:endParaRPr>
          </a:p>
        </p:txBody>
      </p:sp>
      <p:sp>
        <p:nvSpPr>
          <p:cNvPr id="14" name="Inhaltsplatzhalter 2"/>
          <p:cNvSpPr>
            <a:spLocks noGrp="1"/>
          </p:cNvSpPr>
          <p:nvPr>
            <p:ph idx="4294967295"/>
          </p:nvPr>
        </p:nvSpPr>
        <p:spPr>
          <a:xfrm>
            <a:off x="0" y="1926000"/>
            <a:ext cx="12132000" cy="4320000"/>
          </a:xfrm>
        </p:spPr>
        <p:txBody>
          <a:bodyPr rtlCol="0">
            <a:noAutofit/>
          </a:bodyPr>
          <a:lstStyle/>
          <a:p>
            <a:pPr marL="0" indent="0">
              <a:spcBef>
                <a:spcPts val="0"/>
              </a:spcBef>
              <a:buNone/>
            </a:pPr>
            <a:endParaRPr lang="de-DE" dirty="0" smtClean="0">
              <a:solidFill>
                <a:srgbClr val="C00000"/>
              </a:solidFill>
            </a:endParaRPr>
          </a:p>
          <a:p>
            <a:pPr marL="0" indent="0">
              <a:spcBef>
                <a:spcPts val="0"/>
              </a:spcBef>
              <a:buNone/>
            </a:pPr>
            <a:r>
              <a:rPr lang="de-DE" dirty="0" smtClean="0">
                <a:solidFill>
                  <a:srgbClr val="C00000"/>
                </a:solidFill>
              </a:rPr>
              <a:t>Projektpartner </a:t>
            </a:r>
          </a:p>
          <a:p>
            <a:pPr marL="0" indent="0">
              <a:spcBef>
                <a:spcPts val="0"/>
              </a:spcBef>
              <a:buNone/>
            </a:pPr>
            <a:endParaRPr lang="de-DE" dirty="0">
              <a:solidFill>
                <a:srgbClr val="C00000"/>
              </a:solidFill>
            </a:endParaRPr>
          </a:p>
          <a:p>
            <a:pPr>
              <a:spcBef>
                <a:spcPts val="0"/>
              </a:spcBef>
              <a:buFont typeface="Arial" panose="020B0604020202020204" pitchFamily="34" charset="0"/>
              <a:buChar char="•"/>
            </a:pPr>
            <a:r>
              <a:rPr lang="en-US" sz="1600" dirty="0">
                <a:solidFill>
                  <a:schemeClr val="tx2"/>
                </a:solidFill>
              </a:rPr>
              <a:t>HU University of Applied Sciences Utrecht, The Netherlands</a:t>
            </a:r>
          </a:p>
          <a:p>
            <a:pPr>
              <a:spcBef>
                <a:spcPts val="0"/>
              </a:spcBef>
              <a:buFont typeface="Arial" panose="020B0604020202020204" pitchFamily="34" charset="0"/>
              <a:buChar char="•"/>
            </a:pPr>
            <a:endParaRPr lang="en-US" sz="1600" dirty="0">
              <a:solidFill>
                <a:schemeClr val="tx2"/>
              </a:solidFill>
            </a:endParaRPr>
          </a:p>
          <a:p>
            <a:pPr>
              <a:spcBef>
                <a:spcPts val="0"/>
              </a:spcBef>
              <a:buFont typeface="Arial" panose="020B0604020202020204" pitchFamily="34" charset="0"/>
              <a:buChar char="•"/>
            </a:pPr>
            <a:r>
              <a:rPr lang="en-US" sz="1600" dirty="0">
                <a:solidFill>
                  <a:schemeClr val="tx2"/>
                </a:solidFill>
              </a:rPr>
              <a:t>BFI-OÖ, Linz, Austria</a:t>
            </a:r>
          </a:p>
          <a:p>
            <a:pPr>
              <a:spcBef>
                <a:spcPts val="0"/>
              </a:spcBef>
              <a:buFont typeface="Arial" panose="020B0604020202020204" pitchFamily="34" charset="0"/>
              <a:buChar char="•"/>
            </a:pPr>
            <a:endParaRPr lang="en-US" sz="1600" dirty="0">
              <a:solidFill>
                <a:schemeClr val="tx2"/>
              </a:solidFill>
            </a:endParaRPr>
          </a:p>
          <a:p>
            <a:pPr>
              <a:spcBef>
                <a:spcPts val="0"/>
              </a:spcBef>
              <a:buFont typeface="Arial" panose="020B0604020202020204" pitchFamily="34" charset="0"/>
              <a:buChar char="•"/>
            </a:pPr>
            <a:r>
              <a:rPr lang="en-US" sz="1600" dirty="0">
                <a:solidFill>
                  <a:schemeClr val="tx2"/>
                </a:solidFill>
              </a:rPr>
              <a:t>University of Barcelona, Spain</a:t>
            </a:r>
          </a:p>
          <a:p>
            <a:pPr>
              <a:spcBef>
                <a:spcPts val="0"/>
              </a:spcBef>
              <a:buFont typeface="Arial" panose="020B0604020202020204" pitchFamily="34" charset="0"/>
              <a:buChar char="•"/>
            </a:pPr>
            <a:endParaRPr lang="en-US" sz="1600" dirty="0">
              <a:solidFill>
                <a:schemeClr val="tx2"/>
              </a:solidFill>
            </a:endParaRPr>
          </a:p>
          <a:p>
            <a:pPr>
              <a:spcBef>
                <a:spcPts val="0"/>
              </a:spcBef>
              <a:buFont typeface="Arial" panose="020B0604020202020204" pitchFamily="34" charset="0"/>
              <a:buChar char="•"/>
            </a:pPr>
            <a:r>
              <a:rPr lang="en-US" sz="1600" dirty="0">
                <a:solidFill>
                  <a:schemeClr val="tx2"/>
                </a:solidFill>
              </a:rPr>
              <a:t>University of Limerick, </a:t>
            </a:r>
            <a:r>
              <a:rPr lang="en-US" sz="1600" dirty="0" smtClean="0">
                <a:solidFill>
                  <a:schemeClr val="tx2"/>
                </a:solidFill>
              </a:rPr>
              <a:t>Ireland</a:t>
            </a:r>
          </a:p>
          <a:p>
            <a:pPr>
              <a:spcBef>
                <a:spcPts val="0"/>
              </a:spcBef>
              <a:buFont typeface="Arial" panose="020B0604020202020204" pitchFamily="34" charset="0"/>
              <a:buChar char="•"/>
            </a:pPr>
            <a:endParaRPr lang="en-US" sz="1600" dirty="0">
              <a:solidFill>
                <a:schemeClr val="tx2"/>
              </a:solidFill>
            </a:endParaRPr>
          </a:p>
          <a:p>
            <a:pPr marL="0" indent="0">
              <a:spcBef>
                <a:spcPts val="0"/>
              </a:spcBef>
              <a:buNone/>
            </a:pPr>
            <a:endParaRPr lang="en-US" sz="1600" dirty="0" smtClean="0">
              <a:solidFill>
                <a:schemeClr val="tx2"/>
              </a:solidFill>
            </a:endParaRPr>
          </a:p>
          <a:p>
            <a:pPr marL="0" indent="0">
              <a:spcBef>
                <a:spcPts val="0"/>
              </a:spcBef>
              <a:buNone/>
            </a:pPr>
            <a:r>
              <a:rPr lang="en-US" sz="1600" dirty="0" smtClean="0">
                <a:solidFill>
                  <a:schemeClr val="tx2"/>
                </a:solidFill>
              </a:rPr>
              <a:t>Homepage</a:t>
            </a:r>
            <a:endParaRPr lang="de-DE" sz="1600" dirty="0" smtClean="0">
              <a:solidFill>
                <a:schemeClr val="tx2"/>
              </a:solidFill>
            </a:endParaRPr>
          </a:p>
          <a:p>
            <a:pPr marL="0" indent="0">
              <a:spcBef>
                <a:spcPts val="0"/>
              </a:spcBef>
              <a:buNone/>
            </a:pPr>
            <a:r>
              <a:rPr lang="de-DE" dirty="0" smtClean="0">
                <a:solidFill>
                  <a:srgbClr val="C00000"/>
                </a:solidFill>
              </a:rPr>
              <a:t>	</a:t>
            </a:r>
          </a:p>
          <a:p>
            <a:pPr marL="0" indent="0">
              <a:spcBef>
                <a:spcPts val="0"/>
              </a:spcBef>
              <a:buNone/>
            </a:pPr>
            <a:endParaRPr lang="de-DE" dirty="0">
              <a:solidFill>
                <a:srgbClr val="C00000"/>
              </a:solidFill>
            </a:endParaRPr>
          </a:p>
          <a:p>
            <a:pPr marL="0" indent="0">
              <a:spcBef>
                <a:spcPts val="0"/>
              </a:spcBef>
              <a:buNone/>
            </a:pPr>
            <a:endParaRPr lang="de-DE" dirty="0" smtClean="0">
              <a:solidFill>
                <a:srgbClr val="C00000"/>
              </a:solidFill>
            </a:endParaRPr>
          </a:p>
          <a:p>
            <a:pPr>
              <a:spcBef>
                <a:spcPts val="998"/>
              </a:spcBef>
              <a:buFontTx/>
              <a:buChar char="-"/>
            </a:pPr>
            <a:endParaRPr lang="de-DE" dirty="0">
              <a:solidFill>
                <a:prstClr val="black"/>
              </a:solidFill>
            </a:endParaRPr>
          </a:p>
          <a:p>
            <a:pPr marL="0" indent="0">
              <a:spcBef>
                <a:spcPts val="998"/>
              </a:spcBef>
              <a:buNone/>
            </a:pPr>
            <a:endParaRPr lang="de-DE" sz="1796" dirty="0">
              <a:solidFill>
                <a:prstClr val="black"/>
              </a:solidFill>
              <a:latin typeface="Arial" panose="020B0604020202020204" pitchFamily="34" charset="0"/>
              <a:cs typeface="Arial" panose="020B0604020202020204" pitchFamily="34" charset="0"/>
            </a:endParaRPr>
          </a:p>
          <a:p>
            <a:pPr marL="0" indent="0">
              <a:spcBef>
                <a:spcPts val="998"/>
              </a:spcBef>
              <a:buNone/>
            </a:pPr>
            <a:endParaRPr lang="de-DE" sz="1996" dirty="0">
              <a:solidFill>
                <a:prstClr val="black"/>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23178"/>
            <a:ext cx="11568544" cy="540000"/>
          </a:xfrm>
        </p:spPr>
        <p:txBody>
          <a:bodyPr/>
          <a:lstStyle/>
          <a:p>
            <a:pPr algn="r"/>
            <a:r>
              <a:rPr lang="de-AT" dirty="0" smtClean="0"/>
              <a:t>PD Modul: CENF </a:t>
            </a:r>
            <a:r>
              <a:rPr lang="de-AT" dirty="0"/>
              <a:t>und Aspekte von </a:t>
            </a:r>
            <a:r>
              <a:rPr lang="de-AT" dirty="0" err="1"/>
              <a:t>Numeracy</a:t>
            </a: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3</a:t>
            </a:fld>
            <a:endParaRPr lang="de-AT"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09" y="853200"/>
            <a:ext cx="7649193" cy="540000"/>
          </a:xfrm>
          <a:prstGeom prst="rect">
            <a:avLst/>
          </a:prstGeom>
        </p:spPr>
      </p:pic>
      <p:sp>
        <p:nvSpPr>
          <p:cNvPr id="7" name="Tekstvak 20">
            <a:extLst>
              <a:ext uri="{FF2B5EF4-FFF2-40B4-BE49-F238E27FC236}">
                <a16:creationId xmlns:a16="http://schemas.microsoft.com/office/drawing/2014/main" id="{51396A6B-EFED-4A15-8834-EBFDA5455118}"/>
              </a:ext>
            </a:extLst>
          </p:cNvPr>
          <p:cNvSpPr txBox="1"/>
          <p:nvPr/>
        </p:nvSpPr>
        <p:spPr>
          <a:xfrm>
            <a:off x="1132061" y="4918676"/>
            <a:ext cx="5088608" cy="645069"/>
          </a:xfrm>
          <a:prstGeom prst="rect">
            <a:avLst/>
          </a:prstGeom>
          <a:noFill/>
        </p:spPr>
        <p:txBody>
          <a:bodyPr wrap="square" rtlCol="0">
            <a:spAutoFit/>
          </a:bodyPr>
          <a:lstStyle/>
          <a:p>
            <a:pPr defTabSz="912571">
              <a:defRPr/>
            </a:pPr>
            <a:r>
              <a:rPr lang="nl-NL" sz="1796" dirty="0">
                <a:solidFill>
                  <a:prstClr val="black"/>
                </a:solidFill>
                <a:latin typeface="Calibri" panose="020F0502020204030204"/>
                <a:hlinkClick r:id="rId4"/>
              </a:rPr>
              <a:t>www.commoneuropeannumeracyframework.eu</a:t>
            </a:r>
            <a:endParaRPr lang="nl-NL" sz="1796" dirty="0">
              <a:solidFill>
                <a:prstClr val="black"/>
              </a:solidFill>
              <a:latin typeface="Calibri" panose="020F0502020204030204"/>
            </a:endParaRPr>
          </a:p>
          <a:p>
            <a:pPr defTabSz="912571">
              <a:defRPr/>
            </a:pPr>
            <a:endParaRPr lang="en-GB" sz="1796" dirty="0">
              <a:solidFill>
                <a:prstClr val="black"/>
              </a:solidFill>
              <a:latin typeface="Calibri" panose="020F0502020204030204"/>
            </a:endParaRPr>
          </a:p>
        </p:txBody>
      </p:sp>
    </p:spTree>
    <p:extLst>
      <p:ext uri="{BB962C8B-B14F-4D97-AF65-F5344CB8AC3E}">
        <p14:creationId xmlns:p14="http://schemas.microsoft.com/office/powerpoint/2010/main" val="300726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a:t>Empfehlenswerte Montessori Materialien für </a:t>
            </a:r>
            <a:r>
              <a:rPr lang="de-DE" dirty="0" err="1"/>
              <a:t>Numeracy</a:t>
            </a:r>
            <a:endParaRPr lang="de-DE" dirty="0"/>
          </a:p>
        </p:txBody>
      </p:sp>
      <p:sp>
        <p:nvSpPr>
          <p:cNvPr id="14" name="Inhaltsplatzhalter 2"/>
          <p:cNvSpPr>
            <a:spLocks noGrp="1"/>
          </p:cNvSpPr>
          <p:nvPr>
            <p:ph idx="4294967295"/>
          </p:nvPr>
        </p:nvSpPr>
        <p:spPr>
          <a:xfrm>
            <a:off x="0" y="1926000"/>
            <a:ext cx="12168000" cy="4320000"/>
          </a:xfrm>
          <a:solidFill>
            <a:schemeClr val="bg2">
              <a:lumMod val="75000"/>
            </a:schemeClr>
          </a:solidFill>
        </p:spPr>
        <p:txBody>
          <a:bodyPr rtlCol="0">
            <a:noAutofit/>
          </a:bodyPr>
          <a:lstStyle/>
          <a:p>
            <a:pPr marL="0" indent="0" algn="ctr">
              <a:spcBef>
                <a:spcPts val="998"/>
              </a:spcBef>
              <a:buNone/>
            </a:pPr>
            <a:endParaRPr lang="de-DE" sz="1600" dirty="0" smtClean="0">
              <a:solidFill>
                <a:srgbClr val="C00000"/>
              </a:solidFill>
            </a:endParaRPr>
          </a:p>
          <a:p>
            <a:pPr marL="0" indent="0">
              <a:spcBef>
                <a:spcPts val="998"/>
              </a:spcBef>
              <a:buNone/>
            </a:pPr>
            <a:endParaRPr lang="de-DE" sz="1796" dirty="0">
              <a:solidFill>
                <a:prstClr val="black"/>
              </a:solidFill>
              <a:latin typeface="Arial" panose="020B0604020202020204" pitchFamily="34" charset="0"/>
              <a:cs typeface="Arial" panose="020B0604020202020204" pitchFamily="34" charset="0"/>
            </a:endParaRPr>
          </a:p>
          <a:p>
            <a:pPr marL="0" indent="0">
              <a:spcBef>
                <a:spcPts val="998"/>
              </a:spcBef>
              <a:buNone/>
            </a:pPr>
            <a:endParaRPr lang="de-DE" sz="1996" dirty="0">
              <a:solidFill>
                <a:prstClr val="black"/>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30</a:t>
            </a:fld>
            <a:endParaRPr lang="de-AT" dirty="0"/>
          </a:p>
        </p:txBody>
      </p:sp>
      <p:pic>
        <p:nvPicPr>
          <p:cNvPr id="22" name="Grafi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19" y="2274445"/>
            <a:ext cx="2923200" cy="2923200"/>
          </a:xfrm>
          <a:prstGeom prst="rect">
            <a:avLst/>
          </a:prstGeom>
        </p:spPr>
      </p:pic>
      <p:pic>
        <p:nvPicPr>
          <p:cNvPr id="23" name="Grafi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9850" y="2170146"/>
            <a:ext cx="2484000" cy="2964200"/>
          </a:xfrm>
          <a:prstGeom prst="rect">
            <a:avLst/>
          </a:prstGeom>
        </p:spPr>
      </p:pic>
      <p:pic>
        <p:nvPicPr>
          <p:cNvPr id="24" name="Grafik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1549" y="2280294"/>
            <a:ext cx="3050538" cy="1824222"/>
          </a:xfrm>
          <a:prstGeom prst="rect">
            <a:avLst/>
          </a:prstGeom>
        </p:spPr>
      </p:pic>
      <p:pic>
        <p:nvPicPr>
          <p:cNvPr id="25" name="Grafik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3768" y="2281081"/>
            <a:ext cx="2606400" cy="1739488"/>
          </a:xfrm>
          <a:prstGeom prst="rect">
            <a:avLst/>
          </a:prstGeom>
        </p:spPr>
      </p:pic>
      <p:sp>
        <p:nvSpPr>
          <p:cNvPr id="26" name="Textfeld 25"/>
          <p:cNvSpPr txBox="1"/>
          <p:nvPr/>
        </p:nvSpPr>
        <p:spPr>
          <a:xfrm>
            <a:off x="119128" y="5212363"/>
            <a:ext cx="2923200" cy="461665"/>
          </a:xfrm>
          <a:prstGeom prst="rect">
            <a:avLst/>
          </a:prstGeom>
          <a:solidFill>
            <a:srgbClr val="CCECFF"/>
          </a:solidFill>
          <a:ln>
            <a:noFill/>
          </a:ln>
        </p:spPr>
        <p:txBody>
          <a:bodyPr wrap="square" rtlCol="0">
            <a:spAutoFit/>
          </a:bodyPr>
          <a:lstStyle/>
          <a:p>
            <a:pPr marL="171450" indent="-171450">
              <a:buFont typeface="Arial" panose="020B0604020202020204" pitchFamily="34" charset="0"/>
              <a:buChar char="•"/>
            </a:pPr>
            <a:r>
              <a:rPr lang="de-DE" sz="1200" b="1" dirty="0">
                <a:latin typeface="Arial" panose="020B0604020202020204" pitchFamily="34" charset="0"/>
                <a:cs typeface="Arial" panose="020B0604020202020204" pitchFamily="34" charset="0"/>
              </a:rPr>
              <a:t>Visuelles lernen mit Rechenfeldern und den Zahlen von 1-100</a:t>
            </a:r>
            <a:endParaRPr lang="de-AT" sz="1200" b="1" dirty="0">
              <a:latin typeface="Arial" panose="020B0604020202020204" pitchFamily="34" charset="0"/>
              <a:cs typeface="Arial" panose="020B0604020202020204" pitchFamily="34" charset="0"/>
            </a:endParaRPr>
          </a:p>
        </p:txBody>
      </p:sp>
      <p:sp>
        <p:nvSpPr>
          <p:cNvPr id="27" name="Textfeld 26"/>
          <p:cNvSpPr txBox="1"/>
          <p:nvPr/>
        </p:nvSpPr>
        <p:spPr>
          <a:xfrm>
            <a:off x="3358868" y="4122201"/>
            <a:ext cx="3060000" cy="1200329"/>
          </a:xfrm>
          <a:prstGeom prst="rect">
            <a:avLst/>
          </a:prstGeom>
          <a:solidFill>
            <a:srgbClr val="F4B2C5"/>
          </a:solidFill>
          <a:ln>
            <a:noFill/>
          </a:ln>
        </p:spPr>
        <p:txBody>
          <a:bodyPr wrap="square" rtlCol="0">
            <a:spAutoFit/>
          </a:bodyPr>
          <a:lstStyle/>
          <a:p>
            <a:pPr marL="171450" indent="-171450">
              <a:buFont typeface="Arial" panose="020B0604020202020204" pitchFamily="34" charset="0"/>
              <a:buChar char="•"/>
            </a:pPr>
            <a:r>
              <a:rPr lang="de-DE" sz="1200" b="1" dirty="0">
                <a:solidFill>
                  <a:schemeClr val="tx2"/>
                </a:solidFill>
                <a:latin typeface="Arial" panose="020B0604020202020204" pitchFamily="34" charset="0"/>
                <a:cs typeface="Arial" panose="020B0604020202020204" pitchFamily="34" charset="0"/>
              </a:rPr>
              <a:t>Üben</a:t>
            </a:r>
          </a:p>
          <a:p>
            <a:pPr marL="171450" indent="-171450">
              <a:buFont typeface="Arial" panose="020B0604020202020204" pitchFamily="34" charset="0"/>
              <a:buChar char="•"/>
            </a:pPr>
            <a:r>
              <a:rPr lang="de-DE" sz="1200" b="1" dirty="0">
                <a:solidFill>
                  <a:schemeClr val="tx2"/>
                </a:solidFill>
                <a:latin typeface="Arial" panose="020B0604020202020204" pitchFamily="34" charset="0"/>
                <a:cs typeface="Arial" panose="020B0604020202020204" pitchFamily="34" charset="0"/>
              </a:rPr>
              <a:t>Addition mit Zehnerübergang</a:t>
            </a:r>
          </a:p>
          <a:p>
            <a:pPr marL="171450" indent="-171450">
              <a:buFont typeface="Arial" panose="020B0604020202020204" pitchFamily="34" charset="0"/>
              <a:buChar char="•"/>
            </a:pPr>
            <a:r>
              <a:rPr lang="de-DE" sz="1200" b="1" dirty="0">
                <a:solidFill>
                  <a:schemeClr val="tx2"/>
                </a:solidFill>
                <a:latin typeface="Arial" panose="020B0604020202020204" pitchFamily="34" charset="0"/>
                <a:cs typeface="Arial" panose="020B0604020202020204" pitchFamily="34" charset="0"/>
              </a:rPr>
              <a:t>Subtraktion mit Zehnerübergang</a:t>
            </a:r>
          </a:p>
          <a:p>
            <a:pPr marL="171450" indent="-171450">
              <a:buFont typeface="Arial" panose="020B0604020202020204" pitchFamily="34" charset="0"/>
              <a:buChar char="•"/>
            </a:pPr>
            <a:r>
              <a:rPr lang="de-DE" sz="1200" b="1" dirty="0">
                <a:solidFill>
                  <a:schemeClr val="tx2"/>
                </a:solidFill>
                <a:latin typeface="Arial" panose="020B0604020202020204" pitchFamily="34" charset="0"/>
                <a:cs typeface="Arial" panose="020B0604020202020204" pitchFamily="34" charset="0"/>
              </a:rPr>
              <a:t>Selbstkontrolle</a:t>
            </a:r>
          </a:p>
          <a:p>
            <a:pPr marL="171450" indent="-171450">
              <a:buFont typeface="Arial" panose="020B0604020202020204" pitchFamily="34" charset="0"/>
              <a:buChar char="•"/>
            </a:pPr>
            <a:r>
              <a:rPr lang="de-DE" sz="1200" b="1" dirty="0">
                <a:solidFill>
                  <a:schemeClr val="tx2"/>
                </a:solidFill>
                <a:latin typeface="Arial" panose="020B0604020202020204" pitchFamily="34" charset="0"/>
                <a:cs typeface="Arial" panose="020B0604020202020204" pitchFamily="34" charset="0"/>
              </a:rPr>
              <a:t>Lernkarteien</a:t>
            </a:r>
          </a:p>
          <a:p>
            <a:pPr marL="171450" indent="-171450">
              <a:buFont typeface="Arial" panose="020B0604020202020204" pitchFamily="34" charset="0"/>
              <a:buChar char="•"/>
            </a:pPr>
            <a:r>
              <a:rPr lang="de-DE" sz="1200" b="1" dirty="0">
                <a:solidFill>
                  <a:schemeClr val="tx2"/>
                </a:solidFill>
                <a:latin typeface="Arial" panose="020B0604020202020204" pitchFamily="34" charset="0"/>
                <a:cs typeface="Arial" panose="020B0604020202020204" pitchFamily="34" charset="0"/>
              </a:rPr>
              <a:t>Zehnerübergang lernen</a:t>
            </a:r>
            <a:endParaRPr lang="de-AT" sz="1200" b="1" dirty="0">
              <a:solidFill>
                <a:schemeClr val="tx2"/>
              </a:solidFill>
              <a:latin typeface="Arial" panose="020B0604020202020204" pitchFamily="34" charset="0"/>
              <a:cs typeface="Arial" panose="020B0604020202020204" pitchFamily="34" charset="0"/>
            </a:endParaRPr>
          </a:p>
        </p:txBody>
      </p:sp>
      <p:sp>
        <p:nvSpPr>
          <p:cNvPr id="28" name="Textfeld 27"/>
          <p:cNvSpPr txBox="1"/>
          <p:nvPr/>
        </p:nvSpPr>
        <p:spPr>
          <a:xfrm>
            <a:off x="9451613" y="4020569"/>
            <a:ext cx="2606400" cy="646331"/>
          </a:xfrm>
          <a:prstGeom prst="rect">
            <a:avLst/>
          </a:prstGeom>
          <a:solidFill>
            <a:schemeClr val="accent1">
              <a:lumMod val="40000"/>
              <a:lumOff val="60000"/>
            </a:schemeClr>
          </a:solidFill>
          <a:ln>
            <a:noFill/>
          </a:ln>
        </p:spPr>
        <p:txBody>
          <a:bodyPr wrap="square" rtlCol="0">
            <a:spAutoFit/>
          </a:bodyPr>
          <a:lstStyle/>
          <a:p>
            <a:pPr marL="171450" indent="-171450">
              <a:buFont typeface="Arial" panose="020B0604020202020204" pitchFamily="34" charset="0"/>
              <a:buChar char="•"/>
            </a:pPr>
            <a:r>
              <a:rPr lang="de-DE" sz="1200" b="1" dirty="0">
                <a:latin typeface="Arial" panose="020B0604020202020204" pitchFamily="34" charset="0"/>
                <a:cs typeface="Arial" panose="020B0604020202020204" pitchFamily="34" charset="0"/>
              </a:rPr>
              <a:t>Koordination</a:t>
            </a:r>
          </a:p>
          <a:p>
            <a:pPr marL="171450" indent="-171450">
              <a:buFont typeface="Arial" panose="020B0604020202020204" pitchFamily="34" charset="0"/>
              <a:buChar char="•"/>
            </a:pPr>
            <a:r>
              <a:rPr lang="de-DE" sz="1200" b="1" dirty="0">
                <a:latin typeface="Arial" panose="020B0604020202020204" pitchFamily="34" charset="0"/>
                <a:cs typeface="Arial" panose="020B0604020202020204" pitchFamily="34" charset="0"/>
              </a:rPr>
              <a:t>Motorik</a:t>
            </a:r>
          </a:p>
          <a:p>
            <a:pPr marL="171450" indent="-171450">
              <a:buFont typeface="Arial" panose="020B0604020202020204" pitchFamily="34" charset="0"/>
              <a:buChar char="•"/>
            </a:pPr>
            <a:r>
              <a:rPr lang="de-DE" sz="1200" b="1" dirty="0">
                <a:latin typeface="Arial" panose="020B0604020202020204" pitchFamily="34" charset="0"/>
                <a:cs typeface="Arial" panose="020B0604020202020204" pitchFamily="34" charset="0"/>
              </a:rPr>
              <a:t>Raum-Lage-Wahrnehmung</a:t>
            </a:r>
            <a:endParaRPr lang="de-AT" sz="1200" b="1" dirty="0">
              <a:latin typeface="Arial" panose="020B0604020202020204" pitchFamily="34" charset="0"/>
              <a:cs typeface="Arial" panose="020B0604020202020204" pitchFamily="34" charset="0"/>
            </a:endParaRPr>
          </a:p>
        </p:txBody>
      </p:sp>
      <p:sp>
        <p:nvSpPr>
          <p:cNvPr id="29" name="Textfeld 28"/>
          <p:cNvSpPr txBox="1"/>
          <p:nvPr/>
        </p:nvSpPr>
        <p:spPr>
          <a:xfrm>
            <a:off x="6699850" y="5134346"/>
            <a:ext cx="2484000" cy="1015663"/>
          </a:xfrm>
          <a:prstGeom prst="rect">
            <a:avLst/>
          </a:prstGeom>
          <a:solidFill>
            <a:srgbClr val="C5F3C5"/>
          </a:solidFill>
          <a:ln>
            <a:noFill/>
          </a:ln>
        </p:spPr>
        <p:txBody>
          <a:bodyPr wrap="square" rtlCol="0">
            <a:spAutoFit/>
          </a:bodyPr>
          <a:lstStyle/>
          <a:p>
            <a:pPr marL="171450" indent="-171450">
              <a:buFont typeface="Arial" panose="020B0604020202020204" pitchFamily="34" charset="0"/>
              <a:buChar char="•"/>
            </a:pPr>
            <a:r>
              <a:rPr lang="de-DE" sz="1200" b="1" dirty="0">
                <a:latin typeface="Arial" panose="020B0604020202020204" pitchFamily="34" charset="0"/>
                <a:cs typeface="Arial" panose="020B0604020202020204" pitchFamily="34" charset="0"/>
              </a:rPr>
              <a:t>Üben</a:t>
            </a:r>
          </a:p>
          <a:p>
            <a:pPr marL="171450" indent="-171450">
              <a:buFont typeface="Arial" panose="020B0604020202020204" pitchFamily="34" charset="0"/>
              <a:buChar char="•"/>
            </a:pPr>
            <a:r>
              <a:rPr lang="de-DE" sz="1200" b="1" dirty="0">
                <a:latin typeface="Arial" panose="020B0604020202020204" pitchFamily="34" charset="0"/>
                <a:cs typeface="Arial" panose="020B0604020202020204" pitchFamily="34" charset="0"/>
              </a:rPr>
              <a:t>x und :</a:t>
            </a:r>
          </a:p>
          <a:p>
            <a:pPr marL="171450" indent="-171450">
              <a:buFont typeface="Arial" panose="020B0604020202020204" pitchFamily="34" charset="0"/>
              <a:buChar char="•"/>
            </a:pPr>
            <a:r>
              <a:rPr lang="de-DE" sz="1200" b="1" dirty="0">
                <a:latin typeface="Arial" panose="020B0604020202020204" pitchFamily="34" charset="0"/>
                <a:cs typeface="Arial" panose="020B0604020202020204" pitchFamily="34" charset="0"/>
              </a:rPr>
              <a:t>Selbstkontrolle</a:t>
            </a:r>
          </a:p>
          <a:p>
            <a:pPr marL="171450" indent="-171450">
              <a:buFont typeface="Arial" panose="020B0604020202020204" pitchFamily="34" charset="0"/>
              <a:buChar char="•"/>
            </a:pPr>
            <a:r>
              <a:rPr lang="de-DE" sz="1200" b="1" dirty="0">
                <a:latin typeface="Arial" panose="020B0604020202020204" pitchFamily="34" charset="0"/>
                <a:cs typeface="Arial" panose="020B0604020202020204" pitchFamily="34" charset="0"/>
              </a:rPr>
              <a:t>Auftragskarten</a:t>
            </a:r>
          </a:p>
          <a:p>
            <a:pPr marL="171450" indent="-171450">
              <a:buFont typeface="Arial" panose="020B0604020202020204" pitchFamily="34" charset="0"/>
              <a:buChar char="•"/>
            </a:pPr>
            <a:r>
              <a:rPr lang="de-DE" sz="1200" b="1" dirty="0">
                <a:latin typeface="Arial" panose="020B0604020202020204" pitchFamily="34" charset="0"/>
                <a:cs typeface="Arial" panose="020B0604020202020204" pitchFamily="34" charset="0"/>
              </a:rPr>
              <a:t>das kleine 1 x 1</a:t>
            </a:r>
            <a:endParaRPr lang="de-AT" sz="1200" b="1" dirty="0">
              <a:latin typeface="Arial" panose="020B0604020202020204" pitchFamily="34" charset="0"/>
              <a:cs typeface="Arial" panose="020B0604020202020204" pitchFamily="34" charset="0"/>
            </a:endParaRPr>
          </a:p>
        </p:txBody>
      </p:sp>
      <p:sp>
        <p:nvSpPr>
          <p:cNvPr id="30" name="Textfeld 29"/>
          <p:cNvSpPr txBox="1"/>
          <p:nvPr/>
        </p:nvSpPr>
        <p:spPr>
          <a:xfrm>
            <a:off x="6699850" y="1926000"/>
            <a:ext cx="2484000" cy="276999"/>
          </a:xfrm>
          <a:prstGeom prst="rect">
            <a:avLst/>
          </a:prstGeom>
          <a:solidFill>
            <a:srgbClr val="C5F3C5"/>
          </a:solidFill>
          <a:ln>
            <a:noFill/>
          </a:ln>
        </p:spPr>
        <p:txBody>
          <a:bodyPr wrap="square" rtlCol="0">
            <a:spAutoFit/>
          </a:bodyPr>
          <a:lstStyle/>
          <a:p>
            <a:pPr algn="ctr"/>
            <a:r>
              <a:rPr lang="de-DE" sz="1200" b="1" dirty="0">
                <a:latin typeface="Arial" panose="020B0604020202020204" pitchFamily="34" charset="0"/>
                <a:cs typeface="Arial" panose="020B0604020202020204" pitchFamily="34" charset="0"/>
              </a:rPr>
              <a:t>MULTIPLIKATIONSBRETT</a:t>
            </a:r>
            <a:endParaRPr lang="de-AT" sz="1200" b="1" dirty="0">
              <a:latin typeface="Arial" panose="020B0604020202020204" pitchFamily="34" charset="0"/>
              <a:cs typeface="Arial" panose="020B0604020202020204" pitchFamily="34" charset="0"/>
            </a:endParaRPr>
          </a:p>
        </p:txBody>
      </p:sp>
      <p:sp>
        <p:nvSpPr>
          <p:cNvPr id="31" name="Textfeld 30"/>
          <p:cNvSpPr txBox="1"/>
          <p:nvPr/>
        </p:nvSpPr>
        <p:spPr>
          <a:xfrm>
            <a:off x="9424648" y="1992286"/>
            <a:ext cx="2605520" cy="276999"/>
          </a:xfrm>
          <a:prstGeom prst="rect">
            <a:avLst/>
          </a:prstGeom>
          <a:solidFill>
            <a:schemeClr val="accent1">
              <a:lumMod val="40000"/>
              <a:lumOff val="60000"/>
            </a:schemeClr>
          </a:solidFill>
          <a:ln>
            <a:noFill/>
          </a:ln>
        </p:spPr>
        <p:txBody>
          <a:bodyPr wrap="square" rtlCol="0">
            <a:spAutoFit/>
          </a:bodyPr>
          <a:lstStyle/>
          <a:p>
            <a:pPr algn="ctr"/>
            <a:r>
              <a:rPr lang="de-DE" sz="1200" b="1" dirty="0">
                <a:latin typeface="Arial" panose="020B0604020202020204" pitchFamily="34" charset="0"/>
                <a:cs typeface="Arial" panose="020B0604020202020204" pitchFamily="34" charset="0"/>
              </a:rPr>
              <a:t>GEOBRETT</a:t>
            </a:r>
            <a:endParaRPr lang="de-AT" sz="1200" b="1" dirty="0">
              <a:latin typeface="Arial" panose="020B0604020202020204" pitchFamily="34" charset="0"/>
              <a:cs typeface="Arial" panose="020B0604020202020204" pitchFamily="34" charset="0"/>
            </a:endParaRPr>
          </a:p>
        </p:txBody>
      </p:sp>
      <p:sp>
        <p:nvSpPr>
          <p:cNvPr id="32" name="Textfeld 31"/>
          <p:cNvSpPr txBox="1"/>
          <p:nvPr/>
        </p:nvSpPr>
        <p:spPr>
          <a:xfrm>
            <a:off x="167049" y="2003295"/>
            <a:ext cx="2924056" cy="276999"/>
          </a:xfrm>
          <a:prstGeom prst="rect">
            <a:avLst/>
          </a:prstGeom>
          <a:solidFill>
            <a:srgbClr val="CCECFF"/>
          </a:solidFill>
          <a:ln>
            <a:noFill/>
          </a:ln>
        </p:spPr>
        <p:txBody>
          <a:bodyPr wrap="square" rtlCol="0">
            <a:spAutoFit/>
          </a:bodyPr>
          <a:lstStyle/>
          <a:p>
            <a:pPr algn="ctr"/>
            <a:r>
              <a:rPr lang="de-DE" sz="1200" b="1" dirty="0">
                <a:latin typeface="Arial" panose="020B0604020202020204" pitchFamily="34" charset="0"/>
                <a:cs typeface="Arial" panose="020B0604020202020204" pitchFamily="34" charset="0"/>
              </a:rPr>
              <a:t>MATHEMATIK PUZZLE</a:t>
            </a:r>
            <a:endParaRPr lang="de-AT" sz="1200" b="1" dirty="0">
              <a:latin typeface="Arial" panose="020B0604020202020204" pitchFamily="34" charset="0"/>
              <a:cs typeface="Arial" panose="020B0604020202020204" pitchFamily="34" charset="0"/>
            </a:endParaRPr>
          </a:p>
        </p:txBody>
      </p:sp>
      <p:sp>
        <p:nvSpPr>
          <p:cNvPr id="33" name="Textfeld 32"/>
          <p:cNvSpPr txBox="1"/>
          <p:nvPr/>
        </p:nvSpPr>
        <p:spPr>
          <a:xfrm>
            <a:off x="3358868" y="1992287"/>
            <a:ext cx="3060000" cy="276999"/>
          </a:xfrm>
          <a:prstGeom prst="rect">
            <a:avLst/>
          </a:prstGeom>
          <a:solidFill>
            <a:srgbClr val="F4B2C5"/>
          </a:solidFill>
          <a:ln>
            <a:noFill/>
          </a:ln>
        </p:spPr>
        <p:txBody>
          <a:bodyPr wrap="square" rtlCol="0">
            <a:spAutoFit/>
          </a:bodyPr>
          <a:lstStyle/>
          <a:p>
            <a:pPr algn="ctr"/>
            <a:r>
              <a:rPr lang="de-DE" sz="1200" b="1" dirty="0">
                <a:latin typeface="Arial" panose="020B0604020202020204" pitchFamily="34" charset="0"/>
                <a:cs typeface="Arial" panose="020B0604020202020204" pitchFamily="34" charset="0"/>
              </a:rPr>
              <a:t>STREIFENBRETT +/-</a:t>
            </a:r>
            <a:endParaRPr lang="de-AT"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17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a:t>PD – </a:t>
            </a:r>
            <a:r>
              <a:rPr lang="de-DE" dirty="0" smtClean="0"/>
              <a:t>Aktivität </a:t>
            </a:r>
            <a:r>
              <a:rPr lang="de-DE" dirty="0"/>
              <a:t/>
            </a:r>
            <a:br>
              <a:rPr lang="de-DE" dirty="0"/>
            </a:br>
            <a:r>
              <a:rPr lang="de-DE" dirty="0"/>
              <a:t>Mathematik ohne Druck betreiben</a:t>
            </a: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31</a:t>
            </a:fld>
            <a:endParaRPr lang="de-AT" dirty="0"/>
          </a:p>
        </p:txBody>
      </p:sp>
      <p:sp>
        <p:nvSpPr>
          <p:cNvPr id="6" name="Inhaltsplatzhalter 2"/>
          <p:cNvSpPr txBox="1">
            <a:spLocks/>
          </p:cNvSpPr>
          <p:nvPr/>
        </p:nvSpPr>
        <p:spPr>
          <a:xfrm>
            <a:off x="91439" y="1959429"/>
            <a:ext cx="11939451" cy="4762046"/>
          </a:xfrm>
          <a:prstGeom prst="rect">
            <a:avLst/>
          </a:prstGeom>
        </p:spPr>
        <p:txBody>
          <a:bodyPr rtlCol="0">
            <a:normAutofit/>
          </a:bodyPr>
          <a:lstStyle>
            <a:lvl1pPr marL="228143" indent="-228143" algn="l" defTabSz="912571" rtl="0" eaLnBrk="1" latinLnBrk="0" hangingPunct="1">
              <a:lnSpc>
                <a:spcPct val="100000"/>
              </a:lnSpc>
              <a:spcBef>
                <a:spcPts val="1497"/>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4428" indent="-228143" algn="l" defTabSz="912571" rtl="0" eaLnBrk="1" latinLnBrk="0" hangingPunct="1">
              <a:lnSpc>
                <a:spcPct val="100000"/>
              </a:lnSpc>
              <a:spcBef>
                <a:spcPts val="299"/>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0714" indent="-228143" algn="l" defTabSz="912571" rtl="0" eaLnBrk="1" latinLnBrk="0" hangingPunct="1">
              <a:lnSpc>
                <a:spcPct val="100000"/>
              </a:lnSpc>
              <a:spcBef>
                <a:spcPts val="299"/>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97000"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4pPr>
            <a:lvl5pPr marL="2053285"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5pPr>
            <a:lvl6pPr marL="2509571"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6pPr>
            <a:lvl7pPr marL="2965856"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7pPr>
            <a:lvl8pPr marL="3422142"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8pPr>
            <a:lvl9pPr marL="3878428" indent="-228143" algn="l" defTabSz="912571" rtl="0" eaLnBrk="1" latinLnBrk="0" hangingPunct="1">
              <a:lnSpc>
                <a:spcPct val="100000"/>
              </a:lnSpc>
              <a:spcBef>
                <a:spcPts val="0"/>
              </a:spcBef>
              <a:buFont typeface="Wingdings" panose="05000000000000000000" pitchFamily="2" charset="2"/>
              <a:buChar char="§"/>
              <a:defRPr sz="1597"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de-DE" sz="2600" smtClean="0">
              <a:ea typeface="Calibri" panose="020F0502020204030204" pitchFamily="34" charset="0"/>
            </a:endParaRPr>
          </a:p>
          <a:p>
            <a:pPr marL="0" indent="0">
              <a:lnSpc>
                <a:spcPct val="107000"/>
              </a:lnSpc>
              <a:buFont typeface="Wingdings" panose="05000000000000000000" pitchFamily="2" charset="2"/>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Inhaltsplatzhalter 6"/>
          <p:cNvSpPr txBox="1">
            <a:spLocks/>
          </p:cNvSpPr>
          <p:nvPr/>
        </p:nvSpPr>
        <p:spPr>
          <a:xfrm>
            <a:off x="0" y="1912886"/>
            <a:ext cx="6041209" cy="4320000"/>
          </a:xfrm>
          <a:prstGeom prst="rect">
            <a:avLst/>
          </a:prstGeom>
          <a:solidFill>
            <a:schemeClr val="bg2"/>
          </a:solidFill>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nSpc>
                <a:spcPct val="110000"/>
              </a:lnSpc>
              <a:spcBef>
                <a:spcPts val="0"/>
              </a:spcBef>
              <a:buFont typeface="Wingdings" panose="05000000000000000000" pitchFamily="2" charset="2"/>
              <a:buNone/>
            </a:pPr>
            <a:endParaRPr lang="de-DE" sz="5200" dirty="0">
              <a:solidFill>
                <a:srgbClr val="C00000"/>
              </a:solidFill>
              <a:latin typeface="Arial" panose="020B0604020202020204" pitchFamily="34" charset="0"/>
              <a:cs typeface="Arial" panose="020B0604020202020204" pitchFamily="34" charset="0"/>
            </a:endParaRPr>
          </a:p>
          <a:p>
            <a:pPr marL="0" indent="0">
              <a:lnSpc>
                <a:spcPct val="110000"/>
              </a:lnSpc>
              <a:spcBef>
                <a:spcPts val="0"/>
              </a:spcBef>
              <a:buNone/>
            </a:pPr>
            <a:r>
              <a:rPr lang="de-DE" sz="7200" b="1" dirty="0">
                <a:solidFill>
                  <a:srgbClr val="C00000"/>
                </a:solidFill>
                <a:latin typeface="Arial" panose="020B0604020202020204" pitchFamily="34" charset="0"/>
                <a:cs typeface="Arial" panose="020B0604020202020204" pitchFamily="34" charset="0"/>
              </a:rPr>
              <a:t>Arbeitsauftrag </a:t>
            </a:r>
            <a:r>
              <a:rPr lang="de-DE" sz="7200" dirty="0">
                <a:solidFill>
                  <a:srgbClr val="C00000"/>
                </a:solidFill>
                <a:latin typeface="Arial" panose="020B0604020202020204" pitchFamily="34" charset="0"/>
                <a:cs typeface="Arial" panose="020B0604020202020204" pitchFamily="34" charset="0"/>
              </a:rPr>
              <a:t>(Arbeitsblätter)</a:t>
            </a:r>
          </a:p>
          <a:p>
            <a:pPr marL="0" indent="0">
              <a:lnSpc>
                <a:spcPct val="110000"/>
              </a:lnSpc>
              <a:spcBef>
                <a:spcPts val="0"/>
              </a:spcBef>
              <a:buNone/>
            </a:pPr>
            <a:endParaRPr lang="de-DE" sz="6400" b="1" dirty="0" smtClean="0">
              <a:solidFill>
                <a:srgbClr val="002060"/>
              </a:solidFill>
              <a:latin typeface="Arial" panose="020B0604020202020204" pitchFamily="34" charset="0"/>
              <a:cs typeface="Arial" panose="020B0604020202020204" pitchFamily="34" charset="0"/>
            </a:endParaRPr>
          </a:p>
          <a:p>
            <a:pPr marL="0" indent="0">
              <a:lnSpc>
                <a:spcPct val="110000"/>
              </a:lnSpc>
              <a:spcBef>
                <a:spcPts val="0"/>
              </a:spcBef>
              <a:buNone/>
            </a:pPr>
            <a:r>
              <a:rPr lang="de-DE" sz="6400" b="1" dirty="0" smtClean="0">
                <a:solidFill>
                  <a:srgbClr val="002060"/>
                </a:solidFill>
                <a:latin typeface="Arial" panose="020B0604020202020204" pitchFamily="34" charset="0"/>
                <a:cs typeface="Arial" panose="020B0604020202020204" pitchFamily="34" charset="0"/>
              </a:rPr>
              <a:t>Einzelarbeit </a:t>
            </a:r>
            <a:r>
              <a:rPr lang="de-DE" sz="6400" b="1" dirty="0">
                <a:solidFill>
                  <a:srgbClr val="002060"/>
                </a:solidFill>
                <a:latin typeface="Arial" panose="020B0604020202020204" pitchFamily="34" charset="0"/>
                <a:cs typeface="Arial" panose="020B0604020202020204" pitchFamily="34" charset="0"/>
              </a:rPr>
              <a:t>- Gruppenarbeit - Kollaboration</a:t>
            </a:r>
          </a:p>
          <a:p>
            <a:pPr marL="0" indent="0">
              <a:lnSpc>
                <a:spcPct val="110000"/>
              </a:lnSpc>
              <a:spcBef>
                <a:spcPts val="0"/>
              </a:spcBef>
              <a:buNone/>
            </a:pPr>
            <a:endParaRPr lang="de-DE" sz="6400" dirty="0">
              <a:solidFill>
                <a:srgbClr val="002060"/>
              </a:solidFill>
              <a:latin typeface="Arial" panose="020B0604020202020204" pitchFamily="34" charset="0"/>
              <a:cs typeface="Arial" panose="020B0604020202020204" pitchFamily="34" charset="0"/>
            </a:endParaRPr>
          </a:p>
          <a:p>
            <a:pPr>
              <a:spcBef>
                <a:spcPts val="0"/>
              </a:spcBef>
              <a:spcAft>
                <a:spcPts val="300"/>
              </a:spcAft>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Wählen Sie eine der folgenden Aufgaben für sich aus und arbeiten Sie daran</a:t>
            </a:r>
          </a:p>
          <a:p>
            <a:pPr>
              <a:spcBef>
                <a:spcPts val="0"/>
              </a:spcBef>
              <a:spcAft>
                <a:spcPts val="300"/>
              </a:spcAft>
              <a:buFont typeface="Arial" panose="020B0604020202020204" pitchFamily="34" charset="0"/>
              <a:buChar char="•"/>
            </a:pPr>
            <a:endParaRPr lang="de-DE" sz="6400" dirty="0">
              <a:solidFill>
                <a:srgbClr val="002060"/>
              </a:solidFill>
              <a:latin typeface="Arial" panose="020B0604020202020204" pitchFamily="34" charset="0"/>
              <a:cs typeface="Arial" panose="020B0604020202020204" pitchFamily="34" charset="0"/>
            </a:endParaRPr>
          </a:p>
          <a:p>
            <a:pPr lvl="1">
              <a:lnSpc>
                <a:spcPct val="120000"/>
              </a:lnSpc>
              <a:spcBef>
                <a:spcPts val="0"/>
              </a:spcBef>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Diagonalen und Kästchen (Aufgabe, Papier)</a:t>
            </a:r>
          </a:p>
          <a:p>
            <a:pPr lvl="1">
              <a:lnSpc>
                <a:spcPct val="120000"/>
              </a:lnSpc>
              <a:spcBef>
                <a:spcPts val="0"/>
              </a:spcBef>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Muster Falten und stanzen (Aufgabe, Papier, Locher)</a:t>
            </a:r>
          </a:p>
          <a:p>
            <a:pPr lvl="1">
              <a:lnSpc>
                <a:spcPct val="120000"/>
              </a:lnSpc>
              <a:spcBef>
                <a:spcPts val="0"/>
              </a:spcBef>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Triff die 50 (Aufgabe, Papier)</a:t>
            </a:r>
          </a:p>
          <a:p>
            <a:pPr>
              <a:spcBef>
                <a:spcPts val="400"/>
              </a:spcBef>
              <a:buFont typeface="Arial" panose="020B0604020202020204" pitchFamily="34" charset="0"/>
              <a:buChar char="•"/>
            </a:pPr>
            <a:endParaRPr lang="de-DE" sz="6400" dirty="0">
              <a:solidFill>
                <a:srgbClr val="002060"/>
              </a:solidFill>
              <a:latin typeface="Arial" panose="020B0604020202020204" pitchFamily="34" charset="0"/>
              <a:cs typeface="Arial" panose="020B0604020202020204" pitchFamily="34" charset="0"/>
            </a:endParaRPr>
          </a:p>
          <a:p>
            <a:pPr>
              <a:spcBef>
                <a:spcPts val="400"/>
              </a:spcBef>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Finden Sie Gleichgesinnte und vergleichen Sie ihre Lösungen und Lösungswege</a:t>
            </a:r>
          </a:p>
          <a:p>
            <a:pPr>
              <a:spcBef>
                <a:spcPts val="400"/>
              </a:spcBef>
              <a:buFont typeface="Arial" panose="020B0604020202020204" pitchFamily="34" charset="0"/>
              <a:buChar char="•"/>
            </a:pPr>
            <a:endParaRPr lang="de-DE" sz="6400" dirty="0">
              <a:solidFill>
                <a:srgbClr val="002060"/>
              </a:solidFill>
              <a:latin typeface="Arial" panose="020B0604020202020204" pitchFamily="34" charset="0"/>
              <a:cs typeface="Arial" panose="020B0604020202020204" pitchFamily="34" charset="0"/>
            </a:endParaRPr>
          </a:p>
          <a:p>
            <a:pPr>
              <a:spcBef>
                <a:spcPts val="400"/>
              </a:spcBef>
              <a:buFont typeface="Arial" panose="020B0604020202020204" pitchFamily="34" charset="0"/>
              <a:buChar char="•"/>
            </a:pPr>
            <a:r>
              <a:rPr lang="de-DE" sz="6400" dirty="0">
                <a:solidFill>
                  <a:srgbClr val="002060"/>
                </a:solidFill>
                <a:latin typeface="Arial" panose="020B0604020202020204" pitchFamily="34" charset="0"/>
                <a:cs typeface="Arial" panose="020B0604020202020204" pitchFamily="34" charset="0"/>
              </a:rPr>
              <a:t>Bereiten Sie eine kurze Präsentation vor(Beschreibung unterschiedlicher Lösungswege)</a:t>
            </a:r>
          </a:p>
          <a:p>
            <a:pPr marL="0" indent="0">
              <a:lnSpc>
                <a:spcPct val="120000"/>
              </a:lnSpc>
              <a:spcBef>
                <a:spcPts val="400"/>
              </a:spcBef>
              <a:buNone/>
            </a:pPr>
            <a:r>
              <a:rPr lang="de-DE" sz="5200" dirty="0">
                <a:solidFill>
                  <a:srgbClr val="C00000"/>
                </a:solidFill>
                <a:latin typeface="Arial" panose="020B0604020202020204" pitchFamily="34" charset="0"/>
                <a:cs typeface="Arial" panose="020B0604020202020204" pitchFamily="34" charset="0"/>
              </a:rPr>
              <a:t>	</a:t>
            </a:r>
            <a:endParaRPr lang="de-AT" dirty="0"/>
          </a:p>
        </p:txBody>
      </p:sp>
      <p:sp>
        <p:nvSpPr>
          <p:cNvPr id="12" name="Inhaltsplatzhalter 6"/>
          <p:cNvSpPr txBox="1">
            <a:spLocks/>
          </p:cNvSpPr>
          <p:nvPr/>
        </p:nvSpPr>
        <p:spPr>
          <a:xfrm>
            <a:off x="6132648" y="1912886"/>
            <a:ext cx="6041209" cy="4320000"/>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nSpc>
                <a:spcPct val="110000"/>
              </a:lnSpc>
              <a:spcBef>
                <a:spcPts val="0"/>
              </a:spcBef>
              <a:buNone/>
            </a:pPr>
            <a:endParaRPr lang="de-DE" sz="1800" b="1" dirty="0" smtClean="0">
              <a:solidFill>
                <a:srgbClr val="C00000"/>
              </a:solidFill>
              <a:latin typeface="Arial" panose="020B0604020202020204" pitchFamily="34" charset="0"/>
              <a:cs typeface="Arial" panose="020B0604020202020204" pitchFamily="34" charset="0"/>
            </a:endParaRPr>
          </a:p>
          <a:p>
            <a:pPr marL="0" indent="0">
              <a:lnSpc>
                <a:spcPct val="110000"/>
              </a:lnSpc>
              <a:spcBef>
                <a:spcPts val="0"/>
              </a:spcBef>
              <a:buNone/>
            </a:pPr>
            <a:r>
              <a:rPr lang="de-DE" sz="1800" b="1" dirty="0" smtClean="0">
                <a:solidFill>
                  <a:srgbClr val="C00000"/>
                </a:solidFill>
                <a:latin typeface="Arial" panose="020B0604020202020204" pitchFamily="34" charset="0"/>
                <a:cs typeface="Arial" panose="020B0604020202020204" pitchFamily="34" charset="0"/>
              </a:rPr>
              <a:t>Reflexion</a:t>
            </a:r>
            <a:endParaRPr lang="de-DE" sz="1800" b="1" dirty="0">
              <a:solidFill>
                <a:srgbClr val="C00000"/>
              </a:solidFill>
              <a:latin typeface="Arial" panose="020B0604020202020204" pitchFamily="34" charset="0"/>
              <a:cs typeface="Arial" panose="020B0604020202020204" pitchFamily="34" charset="0"/>
            </a:endParaRPr>
          </a:p>
          <a:p>
            <a:pPr marL="0" indent="0">
              <a:lnSpc>
                <a:spcPct val="110000"/>
              </a:lnSpc>
              <a:spcBef>
                <a:spcPts val="0"/>
              </a:spcBef>
              <a:buNone/>
            </a:pPr>
            <a:endParaRPr lang="de-DE" sz="1600" b="1" dirty="0" smtClean="0">
              <a:solidFill>
                <a:srgbClr val="002060"/>
              </a:solidFill>
              <a:latin typeface="Arial" panose="020B0604020202020204" pitchFamily="34" charset="0"/>
              <a:cs typeface="Arial" panose="020B0604020202020204" pitchFamily="34" charset="0"/>
            </a:endParaRPr>
          </a:p>
          <a:p>
            <a:pPr marL="0" indent="0">
              <a:lnSpc>
                <a:spcPct val="110000"/>
              </a:lnSpc>
              <a:spcBef>
                <a:spcPts val="0"/>
              </a:spcBef>
              <a:buNone/>
            </a:pPr>
            <a:r>
              <a:rPr lang="de-DE" sz="1600" b="1" dirty="0" smtClean="0">
                <a:solidFill>
                  <a:srgbClr val="002060"/>
                </a:solidFill>
                <a:latin typeface="Arial" panose="020B0604020202020204" pitchFamily="34" charset="0"/>
                <a:cs typeface="Arial" panose="020B0604020202020204" pitchFamily="34" charset="0"/>
              </a:rPr>
              <a:t>Einzelarbeit </a:t>
            </a:r>
            <a:r>
              <a:rPr lang="de-DE" sz="1600" b="1" dirty="0">
                <a:solidFill>
                  <a:srgbClr val="002060"/>
                </a:solidFill>
                <a:latin typeface="Arial" panose="020B0604020202020204" pitchFamily="34" charset="0"/>
                <a:cs typeface="Arial" panose="020B0604020202020204" pitchFamily="34" charset="0"/>
              </a:rPr>
              <a:t>- Gruppenarbeit </a:t>
            </a:r>
            <a:r>
              <a:rPr lang="de-DE" sz="1600" b="1" dirty="0" smtClean="0">
                <a:solidFill>
                  <a:srgbClr val="002060"/>
                </a:solidFill>
                <a:latin typeface="Arial" panose="020B0604020202020204" pitchFamily="34" charset="0"/>
                <a:cs typeface="Arial" panose="020B0604020202020204" pitchFamily="34" charset="0"/>
              </a:rPr>
              <a:t>– Plenum</a:t>
            </a:r>
          </a:p>
          <a:p>
            <a:pPr marL="0" indent="0">
              <a:lnSpc>
                <a:spcPct val="110000"/>
              </a:lnSpc>
              <a:spcBef>
                <a:spcPts val="0"/>
              </a:spcBef>
              <a:buNone/>
            </a:pPr>
            <a:endParaRPr lang="de-DE" sz="1600" b="1" dirty="0">
              <a:solidFill>
                <a:srgbClr val="002060"/>
              </a:solidFill>
              <a:latin typeface="Arial" panose="020B0604020202020204" pitchFamily="34" charset="0"/>
              <a:cs typeface="Arial" panose="020B0604020202020204" pitchFamily="34" charset="0"/>
            </a:endParaRPr>
          </a:p>
          <a:p>
            <a:pPr marL="228600" lvl="7">
              <a:spcAft>
                <a:spcPts val="300"/>
              </a:spcAft>
              <a:buFont typeface="Arial" panose="020B0604020202020204" pitchFamily="34" charset="0"/>
              <a:buChar char="•"/>
            </a:pPr>
            <a:r>
              <a:rPr lang="de-DE" dirty="0">
                <a:solidFill>
                  <a:srgbClr val="002060"/>
                </a:solidFill>
                <a:latin typeface="Arial" panose="020B0604020202020204" pitchFamily="34" charset="0"/>
                <a:cs typeface="Arial" panose="020B0604020202020204" pitchFamily="34" charset="0"/>
              </a:rPr>
              <a:t>Wie hat sich das angefühlt?</a:t>
            </a:r>
          </a:p>
          <a:p>
            <a:pPr>
              <a:spcBef>
                <a:spcPts val="0"/>
              </a:spcBef>
              <a:spcAft>
                <a:spcPts val="300"/>
              </a:spcAft>
              <a:buFont typeface="Arial" panose="020B0604020202020204" pitchFamily="34" charset="0"/>
              <a:buChar char="•"/>
            </a:pPr>
            <a:endParaRPr lang="de-DE" sz="1600" dirty="0">
              <a:solidFill>
                <a:srgbClr val="002060"/>
              </a:solidFill>
              <a:latin typeface="Arial" panose="020B0604020202020204" pitchFamily="34" charset="0"/>
              <a:cs typeface="Arial" panose="020B0604020202020204" pitchFamily="34" charset="0"/>
            </a:endParaRPr>
          </a:p>
          <a:p>
            <a:pPr>
              <a:spcBef>
                <a:spcPts val="0"/>
              </a:spcBef>
              <a:spcAft>
                <a:spcPts val="300"/>
              </a:spcAft>
              <a:buFont typeface="Arial" panose="020B0604020202020204" pitchFamily="34" charset="0"/>
              <a:buChar char="•"/>
            </a:pPr>
            <a:r>
              <a:rPr lang="de-DE" sz="1600" dirty="0">
                <a:solidFill>
                  <a:srgbClr val="002060"/>
                </a:solidFill>
                <a:latin typeface="Arial" panose="020B0604020202020204" pitchFamily="34" charset="0"/>
                <a:cs typeface="Arial" panose="020B0604020202020204" pitchFamily="34" charset="0"/>
              </a:rPr>
              <a:t>Wie war das im Vergleich zu früheren Erfahrungen mit Mathematik (Schule, privat)?</a:t>
            </a:r>
          </a:p>
          <a:p>
            <a:pPr>
              <a:spcBef>
                <a:spcPts val="0"/>
              </a:spcBef>
              <a:spcAft>
                <a:spcPts val="300"/>
              </a:spcAft>
              <a:buFont typeface="Arial" panose="020B0604020202020204" pitchFamily="34" charset="0"/>
              <a:buChar char="•"/>
            </a:pPr>
            <a:endParaRPr lang="de-DE" sz="1600" dirty="0">
              <a:solidFill>
                <a:srgbClr val="002060"/>
              </a:solidFill>
              <a:latin typeface="Arial" panose="020B0604020202020204" pitchFamily="34" charset="0"/>
              <a:cs typeface="Arial" panose="020B0604020202020204" pitchFamily="34" charset="0"/>
            </a:endParaRPr>
          </a:p>
          <a:p>
            <a:pPr>
              <a:spcBef>
                <a:spcPts val="0"/>
              </a:spcBef>
              <a:spcAft>
                <a:spcPts val="300"/>
              </a:spcAft>
              <a:buFont typeface="Arial" panose="020B0604020202020204" pitchFamily="34" charset="0"/>
              <a:buChar char="•"/>
            </a:pPr>
            <a:r>
              <a:rPr lang="de-DE" sz="1600" dirty="0">
                <a:solidFill>
                  <a:srgbClr val="002060"/>
                </a:solidFill>
                <a:latin typeface="Arial" panose="020B0604020202020204" pitchFamily="34" charset="0"/>
                <a:cs typeface="Arial" panose="020B0604020202020204" pitchFamily="34" charset="0"/>
              </a:rPr>
              <a:t>Was lässt sich im eigenen Unterricht verwirklichen ?</a:t>
            </a:r>
          </a:p>
        </p:txBody>
      </p:sp>
    </p:spTree>
    <p:extLst>
      <p:ext uri="{BB962C8B-B14F-4D97-AF65-F5344CB8AC3E}">
        <p14:creationId xmlns:p14="http://schemas.microsoft.com/office/powerpoint/2010/main" val="300450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4294967295"/>
          </p:nvPr>
        </p:nvSpPr>
        <p:spPr>
          <a:xfrm>
            <a:off x="35670" y="1843764"/>
            <a:ext cx="12168188" cy="4455834"/>
          </a:xfrm>
        </p:spPr>
        <p:txBody>
          <a:bodyPr>
            <a:noAutofit/>
          </a:bodyPr>
          <a:lstStyle/>
          <a:p>
            <a:pPr marL="0" indent="0">
              <a:spcBef>
                <a:spcPts val="0"/>
              </a:spcBef>
              <a:spcAft>
                <a:spcPts val="400"/>
              </a:spcAft>
              <a:buNone/>
            </a:pPr>
            <a:r>
              <a:rPr lang="de-DE" sz="1600" b="1" dirty="0" smtClean="0"/>
              <a:t>Adult </a:t>
            </a:r>
            <a:r>
              <a:rPr lang="de-DE" sz="1600" b="1" dirty="0" err="1"/>
              <a:t>Numeracy</a:t>
            </a:r>
            <a:r>
              <a:rPr lang="de-DE" sz="1600" b="1" dirty="0"/>
              <a:t> Teaching; </a:t>
            </a:r>
            <a:r>
              <a:rPr lang="de-DE" sz="1600" dirty="0"/>
              <a:t>NSDC/Commonwealth </a:t>
            </a:r>
            <a:r>
              <a:rPr lang="de-DE" sz="1600" dirty="0" err="1"/>
              <a:t>of</a:t>
            </a:r>
            <a:r>
              <a:rPr lang="de-DE" sz="1600" dirty="0"/>
              <a:t> </a:t>
            </a:r>
            <a:r>
              <a:rPr lang="de-DE" sz="1600" dirty="0" err="1"/>
              <a:t>Australia</a:t>
            </a:r>
            <a:r>
              <a:rPr lang="de-DE" sz="1600" dirty="0"/>
              <a:t> (2019)</a:t>
            </a:r>
          </a:p>
          <a:p>
            <a:pPr marL="0" indent="0">
              <a:spcBef>
                <a:spcPts val="0"/>
              </a:spcBef>
              <a:spcAft>
                <a:spcPts val="400"/>
              </a:spcAft>
              <a:buNone/>
            </a:pPr>
            <a:r>
              <a:rPr lang="de-DE" sz="1600" b="1" dirty="0" err="1"/>
              <a:t>Dhamma</a:t>
            </a:r>
            <a:r>
              <a:rPr lang="de-DE" sz="1600" b="1" dirty="0"/>
              <a:t> </a:t>
            </a:r>
            <a:r>
              <a:rPr lang="de-DE" sz="1600" b="1" dirty="0"/>
              <a:t>Colwell (2001): </a:t>
            </a:r>
            <a:r>
              <a:rPr lang="de-DE" sz="1600" dirty="0" err="1"/>
              <a:t>What</a:t>
            </a:r>
            <a:r>
              <a:rPr lang="de-DE" sz="1600" dirty="0"/>
              <a:t> </a:t>
            </a:r>
            <a:r>
              <a:rPr lang="de-DE" sz="1600" dirty="0" err="1"/>
              <a:t>Numeracy</a:t>
            </a:r>
            <a:r>
              <a:rPr lang="de-DE" sz="1600" dirty="0"/>
              <a:t> Skills do </a:t>
            </a:r>
            <a:r>
              <a:rPr lang="de-DE" sz="1600" dirty="0" err="1"/>
              <a:t>Adults</a:t>
            </a:r>
            <a:r>
              <a:rPr lang="de-DE" sz="1600" dirty="0"/>
              <a:t> </a:t>
            </a:r>
            <a:r>
              <a:rPr lang="de-DE" sz="1600" dirty="0" err="1"/>
              <a:t>need</a:t>
            </a:r>
            <a:r>
              <a:rPr lang="de-DE" sz="1600" dirty="0"/>
              <a:t> </a:t>
            </a:r>
            <a:r>
              <a:rPr lang="de-DE" sz="1600" dirty="0" err="1"/>
              <a:t>for</a:t>
            </a:r>
            <a:r>
              <a:rPr lang="de-DE" sz="1600" dirty="0"/>
              <a:t> Life?(</a:t>
            </a:r>
            <a:r>
              <a:rPr lang="de-DE" sz="1600" dirty="0" err="1"/>
              <a:t>King’s</a:t>
            </a:r>
            <a:r>
              <a:rPr lang="de-DE" sz="1600" dirty="0"/>
              <a:t> College London, United </a:t>
            </a:r>
            <a:r>
              <a:rPr lang="de-DE" sz="1600" dirty="0" err="1"/>
              <a:t>Kingdom</a:t>
            </a:r>
            <a:r>
              <a:rPr lang="de-DE" sz="1600" dirty="0"/>
              <a:t>) in: </a:t>
            </a:r>
            <a:r>
              <a:rPr lang="de-DE" sz="1600" dirty="0" err="1"/>
              <a:t>Numeracy</a:t>
            </a:r>
            <a:r>
              <a:rPr lang="de-DE" sz="1600" dirty="0"/>
              <a:t> </a:t>
            </a:r>
            <a:r>
              <a:rPr lang="de-DE" sz="1600" dirty="0" err="1"/>
              <a:t>for</a:t>
            </a:r>
            <a:r>
              <a:rPr lang="de-DE" sz="1600" dirty="0"/>
              <a:t> </a:t>
            </a:r>
            <a:r>
              <a:rPr lang="de-DE" sz="1600" dirty="0" err="1"/>
              <a:t>Empowerment</a:t>
            </a:r>
            <a:r>
              <a:rPr lang="de-DE" sz="1600" dirty="0"/>
              <a:t> </a:t>
            </a:r>
            <a:r>
              <a:rPr lang="de-DE" sz="1600" dirty="0" err="1"/>
              <a:t>and</a:t>
            </a:r>
            <a:r>
              <a:rPr lang="de-DE" sz="1600" dirty="0"/>
              <a:t> </a:t>
            </a:r>
            <a:r>
              <a:rPr lang="de-DE" sz="1600" dirty="0" err="1"/>
              <a:t>Democracy?Proceedings</a:t>
            </a:r>
            <a:r>
              <a:rPr lang="de-DE" sz="1600" dirty="0"/>
              <a:t> </a:t>
            </a:r>
            <a:r>
              <a:rPr lang="de-DE" sz="1600" dirty="0" err="1"/>
              <a:t>of</a:t>
            </a:r>
            <a:r>
              <a:rPr lang="de-DE" sz="1600" dirty="0"/>
              <a:t> </a:t>
            </a:r>
            <a:r>
              <a:rPr lang="de-DE" sz="1600" dirty="0" err="1"/>
              <a:t>the</a:t>
            </a:r>
            <a:r>
              <a:rPr lang="de-DE" sz="1600" dirty="0"/>
              <a:t> 8th International Conference </a:t>
            </a:r>
            <a:r>
              <a:rPr lang="de-DE" sz="1600" dirty="0" err="1"/>
              <a:t>of</a:t>
            </a:r>
            <a:r>
              <a:rPr lang="de-DE" sz="1600" dirty="0"/>
              <a:t> </a:t>
            </a:r>
            <a:r>
              <a:rPr lang="de-DE" sz="1600" dirty="0" err="1"/>
              <a:t>Adults</a:t>
            </a:r>
            <a:r>
              <a:rPr lang="de-DE" sz="1600" dirty="0"/>
              <a:t> Learning </a:t>
            </a:r>
            <a:r>
              <a:rPr lang="de-DE" sz="1600" dirty="0" err="1"/>
              <a:t>Mathematics</a:t>
            </a:r>
            <a:r>
              <a:rPr lang="de-DE" sz="1600" dirty="0"/>
              <a:t> (ALM8), A Research Forum; 28-30 June 2001; Roskilde </a:t>
            </a:r>
            <a:r>
              <a:rPr lang="de-DE" sz="1600" dirty="0"/>
              <a:t>University, </a:t>
            </a:r>
            <a:r>
              <a:rPr lang="de-DE" sz="1600" dirty="0" err="1"/>
              <a:t>Denmark</a:t>
            </a:r>
            <a:r>
              <a:rPr lang="de-DE" sz="1600" dirty="0"/>
              <a:t> </a:t>
            </a:r>
          </a:p>
          <a:p>
            <a:pPr marL="0" indent="0">
              <a:spcBef>
                <a:spcPts val="0"/>
              </a:spcBef>
              <a:spcAft>
                <a:spcPts val="400"/>
              </a:spcAft>
              <a:buNone/>
            </a:pPr>
            <a:r>
              <a:rPr lang="de-DE" sz="1600" b="1" dirty="0" smtClean="0"/>
              <a:t>Hirt</a:t>
            </a:r>
            <a:r>
              <a:rPr lang="de-DE" sz="1600" b="1" dirty="0"/>
              <a:t>, U., &amp; </a:t>
            </a:r>
            <a:r>
              <a:rPr lang="de-DE" sz="1600" b="1" dirty="0" err="1"/>
              <a:t>Wälti</a:t>
            </a:r>
            <a:r>
              <a:rPr lang="de-DE" sz="1600" b="1" dirty="0"/>
              <a:t>, B. (2008). </a:t>
            </a:r>
            <a:r>
              <a:rPr lang="de-DE" sz="1600" dirty="0"/>
              <a:t>Lernumgebungen im Mathematikunterricht. Natürliche Differenzierung für Rechenschwache bis Hochbegabte. Seelze-</a:t>
            </a:r>
            <a:r>
              <a:rPr lang="de-DE" sz="1600" dirty="0" err="1"/>
              <a:t>Velber</a:t>
            </a:r>
            <a:r>
              <a:rPr lang="de-DE" sz="1600" dirty="0"/>
              <a:t>: </a:t>
            </a:r>
            <a:r>
              <a:rPr lang="de-DE" sz="1600" dirty="0" err="1"/>
              <a:t>Kallmeyer</a:t>
            </a:r>
            <a:endParaRPr lang="de-DE" sz="1600" dirty="0"/>
          </a:p>
          <a:p>
            <a:pPr marL="0" indent="0">
              <a:spcBef>
                <a:spcPts val="0"/>
              </a:spcBef>
              <a:spcAft>
                <a:spcPts val="400"/>
              </a:spcAft>
              <a:buNone/>
            </a:pPr>
            <a:r>
              <a:rPr lang="de-DE" sz="1600" b="1" dirty="0"/>
              <a:t>Kees </a:t>
            </a:r>
            <a:r>
              <a:rPr lang="de-DE" sz="1600" b="1" dirty="0"/>
              <a:t>Hoogland, Javier </a:t>
            </a:r>
            <a:r>
              <a:rPr lang="de-DE" sz="1600" b="1" dirty="0" err="1"/>
              <a:t>Dìez</a:t>
            </a:r>
            <a:r>
              <a:rPr lang="de-DE" sz="1600" b="1" dirty="0"/>
              <a:t>-Palomar</a:t>
            </a:r>
            <a:r>
              <a:rPr lang="de-DE" sz="1600" dirty="0"/>
              <a:t>: Brainstorming on a </a:t>
            </a:r>
            <a:r>
              <a:rPr lang="de-DE" sz="1600" dirty="0" err="1"/>
              <a:t>Numeracy</a:t>
            </a:r>
            <a:r>
              <a:rPr lang="de-DE" sz="1600" dirty="0"/>
              <a:t> Framework </a:t>
            </a:r>
            <a:r>
              <a:rPr lang="de-DE" sz="1600" dirty="0" err="1"/>
              <a:t>into</a:t>
            </a:r>
            <a:r>
              <a:rPr lang="de-DE" sz="1600" dirty="0"/>
              <a:t> </a:t>
            </a:r>
            <a:r>
              <a:rPr lang="de-DE" sz="1600" dirty="0" err="1"/>
              <a:t>the</a:t>
            </a:r>
            <a:r>
              <a:rPr lang="de-DE" sz="1600" dirty="0"/>
              <a:t> 21st </a:t>
            </a:r>
            <a:r>
              <a:rPr lang="de-DE" sz="1600" dirty="0" err="1"/>
              <a:t>century</a:t>
            </a:r>
            <a:r>
              <a:rPr lang="de-DE" sz="1600" dirty="0"/>
              <a:t>. ALM26 Conference, </a:t>
            </a:r>
            <a:r>
              <a:rPr lang="de-DE" sz="1600" dirty="0" err="1"/>
              <a:t>Math</a:t>
            </a:r>
            <a:r>
              <a:rPr lang="de-DE" sz="1600" dirty="0"/>
              <a:t> in a Digital Age, Lund, </a:t>
            </a:r>
            <a:r>
              <a:rPr lang="de-DE" sz="1600" dirty="0" err="1"/>
              <a:t>Sweden</a:t>
            </a:r>
            <a:r>
              <a:rPr lang="de-DE" sz="1600" dirty="0"/>
              <a:t> (2019</a:t>
            </a:r>
            <a:r>
              <a:rPr lang="de-DE" sz="1600" dirty="0" smtClean="0"/>
              <a:t>).</a:t>
            </a:r>
            <a:endParaRPr lang="de-DE" sz="1600" dirty="0"/>
          </a:p>
          <a:p>
            <a:pPr marL="0" indent="0">
              <a:spcBef>
                <a:spcPts val="0"/>
              </a:spcBef>
              <a:spcAft>
                <a:spcPts val="400"/>
              </a:spcAft>
              <a:buNone/>
            </a:pPr>
            <a:r>
              <a:rPr lang="de-DE" sz="1600" b="1" dirty="0"/>
              <a:t>Kees Hoogland et al: </a:t>
            </a:r>
            <a:r>
              <a:rPr lang="de-DE" sz="1600" dirty="0"/>
              <a:t>Common European </a:t>
            </a:r>
            <a:r>
              <a:rPr lang="de-DE" sz="1600" dirty="0" err="1"/>
              <a:t>Numeracy</a:t>
            </a:r>
            <a:r>
              <a:rPr lang="de-DE" sz="1600" dirty="0"/>
              <a:t> Framework— </a:t>
            </a:r>
            <a:r>
              <a:rPr lang="de-DE" sz="1600" dirty="0" err="1"/>
              <a:t>Literature</a:t>
            </a:r>
            <a:r>
              <a:rPr lang="de-DE" sz="1600" dirty="0"/>
              <a:t> </a:t>
            </a:r>
            <a:r>
              <a:rPr lang="de-DE" sz="1600" dirty="0" err="1"/>
              <a:t>Overview</a:t>
            </a:r>
            <a:r>
              <a:rPr lang="de-DE" sz="1600" dirty="0"/>
              <a:t> </a:t>
            </a:r>
            <a:r>
              <a:rPr lang="de-DE" sz="1600" dirty="0" err="1"/>
              <a:t>and</a:t>
            </a:r>
            <a:r>
              <a:rPr lang="de-DE" sz="1600" dirty="0"/>
              <a:t> Review. ERASMUS + Programme </a:t>
            </a:r>
            <a:r>
              <a:rPr lang="de-DE" sz="1600" dirty="0"/>
              <a:t>Strategic </a:t>
            </a:r>
            <a:r>
              <a:rPr lang="de-DE" sz="1600" dirty="0" err="1"/>
              <a:t>Partnerships</a:t>
            </a:r>
            <a:r>
              <a:rPr lang="de-DE" sz="1600" dirty="0"/>
              <a:t> </a:t>
            </a:r>
            <a:r>
              <a:rPr lang="de-DE" sz="1600" dirty="0"/>
              <a:t>Key Action 2; September 2019</a:t>
            </a:r>
            <a:r>
              <a:rPr lang="de-DE" sz="1600" dirty="0" smtClean="0"/>
              <a:t>)</a:t>
            </a:r>
            <a:endParaRPr lang="de-DE" sz="1600" dirty="0"/>
          </a:p>
          <a:p>
            <a:pPr marL="0" indent="0">
              <a:lnSpc>
                <a:spcPct val="110000"/>
              </a:lnSpc>
              <a:spcBef>
                <a:spcPts val="0"/>
              </a:spcBef>
              <a:buNone/>
            </a:pPr>
            <a:r>
              <a:rPr lang="de-DE" sz="1600" b="1" dirty="0"/>
              <a:t>Mieke van </a:t>
            </a:r>
            <a:r>
              <a:rPr lang="de-DE" sz="1600" b="1" dirty="0" err="1"/>
              <a:t>Groenestijn</a:t>
            </a:r>
            <a:r>
              <a:rPr lang="de-DE" sz="1600" b="1" dirty="0"/>
              <a:t> &amp; Lena </a:t>
            </a:r>
            <a:r>
              <a:rPr lang="de-DE" sz="1600" b="1" dirty="0" err="1"/>
              <a:t>Lindenskov</a:t>
            </a:r>
            <a:r>
              <a:rPr lang="de-DE" sz="1600" b="1" dirty="0"/>
              <a:t> (</a:t>
            </a:r>
            <a:r>
              <a:rPr lang="de-DE" sz="1600" b="1" dirty="0" err="1"/>
              <a:t>eds</a:t>
            </a:r>
            <a:r>
              <a:rPr lang="de-DE" sz="1600" b="1" dirty="0"/>
              <a:t>): </a:t>
            </a:r>
            <a:r>
              <a:rPr lang="de-DE" sz="1600" dirty="0" err="1"/>
              <a:t>Mathematics</a:t>
            </a:r>
            <a:r>
              <a:rPr lang="de-DE" sz="1600" dirty="0"/>
              <a:t> in Action; </a:t>
            </a:r>
            <a:r>
              <a:rPr lang="de-DE" sz="1600" dirty="0" err="1"/>
              <a:t>Commonalities</a:t>
            </a:r>
            <a:r>
              <a:rPr lang="de-DE" sz="1600" dirty="0"/>
              <a:t> </a:t>
            </a:r>
            <a:r>
              <a:rPr lang="de-DE" sz="1600" dirty="0" err="1"/>
              <a:t>across</a:t>
            </a:r>
            <a:r>
              <a:rPr lang="de-DE" sz="1600" dirty="0"/>
              <a:t> </a:t>
            </a:r>
            <a:r>
              <a:rPr lang="de-DE" sz="1600" dirty="0" err="1"/>
              <a:t>Differences</a:t>
            </a:r>
            <a:r>
              <a:rPr lang="de-DE" sz="1600" dirty="0"/>
              <a:t>; a Handbook </a:t>
            </a:r>
            <a:r>
              <a:rPr lang="de-DE" sz="1600" dirty="0" err="1"/>
              <a:t>for</a:t>
            </a:r>
            <a:r>
              <a:rPr lang="de-DE" sz="1600" dirty="0"/>
              <a:t> </a:t>
            </a:r>
            <a:r>
              <a:rPr lang="de-DE" sz="1600" dirty="0" err="1"/>
              <a:t>Teachers</a:t>
            </a:r>
            <a:r>
              <a:rPr lang="de-DE" sz="1600" dirty="0"/>
              <a:t> in Adult Education</a:t>
            </a:r>
          </a:p>
          <a:p>
            <a:pPr marL="0" indent="0">
              <a:lnSpc>
                <a:spcPct val="110000"/>
              </a:lnSpc>
              <a:spcBef>
                <a:spcPts val="0"/>
              </a:spcBef>
              <a:buNone/>
            </a:pPr>
            <a:r>
              <a:rPr lang="de-DE" sz="1600" b="1" dirty="0" err="1"/>
              <a:t>Tout</a:t>
            </a:r>
            <a:r>
              <a:rPr lang="de-DE" sz="1600" b="1" dirty="0"/>
              <a:t>, D., </a:t>
            </a:r>
            <a:r>
              <a:rPr lang="de-DE" sz="1600" b="1" dirty="0" err="1"/>
              <a:t>Coben</a:t>
            </a:r>
            <a:r>
              <a:rPr lang="de-DE" sz="1600" b="1" dirty="0"/>
              <a:t>, D., Geiger, V., </a:t>
            </a:r>
            <a:r>
              <a:rPr lang="de-DE" sz="1600" b="1" dirty="0" err="1"/>
              <a:t>Ginsburg</a:t>
            </a:r>
            <a:r>
              <a:rPr lang="de-DE" sz="1600" b="1" dirty="0"/>
              <a:t>, L., Hoogland, K., </a:t>
            </a:r>
            <a:r>
              <a:rPr lang="de-DE" sz="1600" b="1" dirty="0" err="1"/>
              <a:t>Maguire</a:t>
            </a:r>
            <a:r>
              <a:rPr lang="de-DE" sz="1600" b="1" dirty="0"/>
              <a:t>, T., . . . Turner, R. (2017). </a:t>
            </a:r>
            <a:r>
              <a:rPr lang="de-DE" sz="1600" dirty="0"/>
              <a:t>Review </a:t>
            </a:r>
            <a:r>
              <a:rPr lang="de-DE" sz="1600" dirty="0" err="1"/>
              <a:t>of</a:t>
            </a:r>
            <a:r>
              <a:rPr lang="de-DE" sz="1600" dirty="0"/>
              <a:t> </a:t>
            </a:r>
            <a:r>
              <a:rPr lang="de-DE" sz="1600" dirty="0" err="1"/>
              <a:t>the</a:t>
            </a:r>
            <a:r>
              <a:rPr lang="de-DE" sz="1600" dirty="0"/>
              <a:t> PIAAC </a:t>
            </a:r>
            <a:r>
              <a:rPr lang="de-DE" sz="1600" dirty="0" err="1"/>
              <a:t>numeracy</a:t>
            </a:r>
            <a:r>
              <a:rPr lang="de-DE" sz="1600" dirty="0"/>
              <a:t> </a:t>
            </a:r>
            <a:r>
              <a:rPr lang="de-DE" sz="1600" dirty="0" err="1"/>
              <a:t>assessment</a:t>
            </a:r>
            <a:r>
              <a:rPr lang="de-DE" sz="1600" dirty="0"/>
              <a:t> </a:t>
            </a:r>
            <a:r>
              <a:rPr lang="de-DE" sz="1600" dirty="0" err="1"/>
              <a:t>framework</a:t>
            </a:r>
            <a:r>
              <a:rPr lang="de-DE" sz="1600" dirty="0"/>
              <a:t>: Final </a:t>
            </a:r>
            <a:r>
              <a:rPr lang="de-DE" sz="1600" dirty="0" err="1"/>
              <a:t>report</a:t>
            </a:r>
            <a:r>
              <a:rPr lang="de-DE" sz="1600" dirty="0"/>
              <a:t>. Melbourne, </a:t>
            </a:r>
            <a:r>
              <a:rPr lang="de-DE" sz="1600" dirty="0" err="1"/>
              <a:t>Australia</a:t>
            </a:r>
            <a:r>
              <a:rPr lang="de-DE" sz="1600" dirty="0"/>
              <a:t>: </a:t>
            </a:r>
            <a:r>
              <a:rPr lang="de-DE" sz="1600" dirty="0" err="1"/>
              <a:t>Australian</a:t>
            </a:r>
            <a:r>
              <a:rPr lang="de-DE" sz="1600" dirty="0"/>
              <a:t> </a:t>
            </a:r>
            <a:r>
              <a:rPr lang="de-DE" sz="1600" dirty="0"/>
              <a:t>Council </a:t>
            </a:r>
            <a:r>
              <a:rPr lang="de-DE" sz="1600" dirty="0" err="1"/>
              <a:t>for</a:t>
            </a:r>
            <a:r>
              <a:rPr lang="de-DE" sz="1600" dirty="0"/>
              <a:t> Educational Research (ACER).</a:t>
            </a:r>
          </a:p>
          <a:p>
            <a:pPr marL="0" indent="0">
              <a:lnSpc>
                <a:spcPct val="110000"/>
              </a:lnSpc>
              <a:spcBef>
                <a:spcPts val="0"/>
              </a:spcBef>
              <a:buNone/>
            </a:pPr>
            <a:r>
              <a:rPr lang="de-DE" sz="1600" b="1" dirty="0" err="1"/>
              <a:t>Yasukawa</a:t>
            </a:r>
            <a:r>
              <a:rPr lang="de-DE" sz="1600" b="1" dirty="0"/>
              <a:t>, K., Rogers, A., Jackson, K., &amp; Street, B. V. (Eds.). </a:t>
            </a:r>
            <a:r>
              <a:rPr lang="de-DE" sz="1600" dirty="0"/>
              <a:t>(2018). </a:t>
            </a:r>
            <a:r>
              <a:rPr lang="de-DE" sz="1600" dirty="0" err="1"/>
              <a:t>Numeracy</a:t>
            </a:r>
            <a:r>
              <a:rPr lang="de-DE" sz="1600" dirty="0"/>
              <a:t> </a:t>
            </a:r>
            <a:r>
              <a:rPr lang="de-DE" sz="1600" dirty="0" err="1"/>
              <a:t>as</a:t>
            </a:r>
            <a:r>
              <a:rPr lang="de-DE" sz="1600" dirty="0"/>
              <a:t> </a:t>
            </a:r>
            <a:r>
              <a:rPr lang="de-DE" sz="1600" dirty="0" err="1"/>
              <a:t>social</a:t>
            </a:r>
            <a:r>
              <a:rPr lang="de-DE" sz="1600" dirty="0"/>
              <a:t> </a:t>
            </a:r>
            <a:r>
              <a:rPr lang="de-DE" sz="1600" dirty="0" err="1"/>
              <a:t>practice</a:t>
            </a:r>
            <a:r>
              <a:rPr lang="de-DE" sz="1600" dirty="0"/>
              <a:t> : global </a:t>
            </a:r>
            <a:r>
              <a:rPr lang="de-DE" sz="1600" dirty="0" err="1"/>
              <a:t>and</a:t>
            </a:r>
            <a:r>
              <a:rPr lang="de-DE" sz="1600" dirty="0"/>
              <a:t> </a:t>
            </a:r>
            <a:r>
              <a:rPr lang="de-DE" sz="1600" dirty="0" err="1"/>
              <a:t>local</a:t>
            </a:r>
            <a:r>
              <a:rPr lang="de-DE" sz="1600" dirty="0"/>
              <a:t> </a:t>
            </a:r>
            <a:r>
              <a:rPr lang="de-DE" sz="1600" dirty="0" err="1"/>
              <a:t>perspectives</a:t>
            </a:r>
            <a:r>
              <a:rPr lang="de-DE" sz="1600" dirty="0"/>
              <a:t>. </a:t>
            </a:r>
            <a:r>
              <a:rPr lang="de-DE" sz="1600" dirty="0" err="1"/>
              <a:t>Abingdon</a:t>
            </a:r>
            <a:r>
              <a:rPr lang="de-DE" sz="1600" dirty="0"/>
              <a:t>, </a:t>
            </a:r>
            <a:r>
              <a:rPr lang="de-DE" sz="1600" dirty="0" err="1"/>
              <a:t>Oxon</a:t>
            </a:r>
            <a:r>
              <a:rPr lang="de-DE" sz="1600" dirty="0"/>
              <a:t> ;: Routledge.10.4324/9781315269474 </a:t>
            </a:r>
            <a:r>
              <a:rPr lang="de-DE" sz="1600" dirty="0" err="1"/>
              <a:t>Retrieved</a:t>
            </a:r>
            <a:r>
              <a:rPr lang="de-DE" sz="1600" dirty="0"/>
              <a:t> </a:t>
            </a:r>
            <a:r>
              <a:rPr lang="de-DE" sz="1600" dirty="0" err="1"/>
              <a:t>from</a:t>
            </a:r>
            <a:r>
              <a:rPr lang="de-DE" sz="1600" dirty="0"/>
              <a:t> https://utrec</a:t>
            </a:r>
            <a:r>
              <a:rPr lang="de-DE" sz="1600" dirty="0"/>
              <a:t>htuniversity.on.worldcat.org/oclc/1034609672</a:t>
            </a:r>
            <a:r>
              <a:rPr lang="de-DE" sz="1600" dirty="0"/>
              <a:t> </a:t>
            </a:r>
          </a:p>
          <a:p>
            <a:pPr marL="0" indent="0">
              <a:lnSpc>
                <a:spcPct val="110000"/>
              </a:lnSpc>
              <a:spcBef>
                <a:spcPts val="0"/>
              </a:spcBef>
              <a:buNone/>
            </a:pPr>
            <a:endParaRPr lang="de-DE" sz="1400" dirty="0"/>
          </a:p>
          <a:p>
            <a:pPr marL="0" indent="0">
              <a:lnSpc>
                <a:spcPct val="110000"/>
              </a:lnSpc>
              <a:spcBef>
                <a:spcPts val="0"/>
              </a:spcBef>
              <a:buNone/>
            </a:pPr>
            <a:endParaRPr lang="de-DE" sz="1400" dirty="0"/>
          </a:p>
          <a:p>
            <a:pPr marL="0" indent="0">
              <a:lnSpc>
                <a:spcPct val="110000"/>
              </a:lnSpc>
              <a:spcBef>
                <a:spcPts val="0"/>
              </a:spcBef>
              <a:buNone/>
            </a:pPr>
            <a:endParaRPr lang="de-DE" sz="1400" dirty="0"/>
          </a:p>
          <a:p>
            <a:pPr marL="0" indent="0">
              <a:lnSpc>
                <a:spcPct val="110000"/>
              </a:lnSpc>
              <a:spcBef>
                <a:spcPts val="0"/>
              </a:spcBef>
              <a:buNone/>
            </a:pPr>
            <a:endParaRPr lang="de-DE" sz="1400" dirty="0"/>
          </a:p>
          <a:p>
            <a:pPr marL="0" indent="0">
              <a:lnSpc>
                <a:spcPct val="110000"/>
              </a:lnSpc>
              <a:spcBef>
                <a:spcPts val="0"/>
              </a:spcBef>
              <a:buNone/>
            </a:pPr>
            <a:endParaRPr lang="de-DE" sz="1400" dirty="0"/>
          </a:p>
        </p:txBody>
      </p:sp>
      <p:sp>
        <p:nvSpPr>
          <p:cNvPr id="3" name="Rechteck 2"/>
          <p:cNvSpPr/>
          <p:nvPr/>
        </p:nvSpPr>
        <p:spPr>
          <a:xfrm>
            <a:off x="0" y="1922843"/>
            <a:ext cx="12168188" cy="1197985"/>
          </a:xfrm>
          <a:prstGeom prst="rect">
            <a:avLst/>
          </a:prstGeom>
        </p:spPr>
        <p:txBody>
          <a:bodyPr wrap="square">
            <a:spAutoFit/>
          </a:bodyPr>
          <a:lstStyle/>
          <a:p>
            <a:endParaRPr lang="de-DE" sz="1796" dirty="0">
              <a:latin typeface="Arial" panose="020B0604020202020204" pitchFamily="34" charset="0"/>
              <a:cs typeface="Arial" panose="020B0604020202020204" pitchFamily="34" charset="0"/>
            </a:endParaRPr>
          </a:p>
          <a:p>
            <a:endParaRPr lang="de-AT" sz="1796" dirty="0">
              <a:latin typeface="Arial" panose="020B0604020202020204" pitchFamily="34" charset="0"/>
              <a:cs typeface="Arial" panose="020B0604020202020204" pitchFamily="34" charset="0"/>
            </a:endParaRPr>
          </a:p>
          <a:p>
            <a:endParaRPr lang="de-DE" sz="1796" dirty="0">
              <a:latin typeface="Arial" panose="020B0604020202020204" pitchFamily="34" charset="0"/>
              <a:cs typeface="Arial" panose="020B0604020202020204" pitchFamily="34" charset="0"/>
            </a:endParaRPr>
          </a:p>
          <a:p>
            <a:endParaRPr lang="de-AT" sz="1796" dirty="0">
              <a:latin typeface="Arial" panose="020B0604020202020204" pitchFamily="34" charset="0"/>
              <a:cs typeface="Arial" panose="020B0604020202020204" pitchFamily="34" charset="0"/>
            </a:endParaRPr>
          </a:p>
        </p:txBody>
      </p:sp>
      <p:sp>
        <p:nvSpPr>
          <p:cNvPr id="4" name="Rechteck 3"/>
          <p:cNvSpPr/>
          <p:nvPr/>
        </p:nvSpPr>
        <p:spPr>
          <a:xfrm>
            <a:off x="17929" y="1979598"/>
            <a:ext cx="12168000" cy="4320000"/>
          </a:xfrm>
          <a:prstGeom prst="rect">
            <a:avLst/>
          </a:prstGeom>
        </p:spPr>
        <p:txBody>
          <a:bodyPr wrap="square">
            <a:spAutoFit/>
          </a:bodyPr>
          <a:lstStyle/>
          <a:p>
            <a:pPr>
              <a:spcAft>
                <a:spcPts val="600"/>
              </a:spcAft>
            </a:pPr>
            <a:endParaRPr lang="de-DE" sz="1600" b="1" dirty="0">
              <a:solidFill>
                <a:srgbClr val="002060"/>
              </a:solidFill>
              <a:latin typeface="Arial" panose="020B0604020202020204" pitchFamily="34" charset="0"/>
              <a:cs typeface="Arial" panose="020B0604020202020204" pitchFamily="34" charset="0"/>
            </a:endParaRPr>
          </a:p>
          <a:p>
            <a:pPr>
              <a:spcAft>
                <a:spcPts val="600"/>
              </a:spcAft>
            </a:pPr>
            <a:endParaRPr lang="de-DE" sz="1600" b="1" dirty="0" smtClean="0">
              <a:solidFill>
                <a:srgbClr val="002060"/>
              </a:solidFill>
              <a:latin typeface="Arial" panose="020B0604020202020204" pitchFamily="34" charset="0"/>
              <a:cs typeface="Arial" panose="020B0604020202020204" pitchFamily="34" charset="0"/>
            </a:endParaRPr>
          </a:p>
          <a:p>
            <a:pPr>
              <a:spcAft>
                <a:spcPts val="600"/>
              </a:spcAft>
            </a:pPr>
            <a:endParaRPr lang="de-DE" sz="1600" b="1" dirty="0">
              <a:solidFill>
                <a:srgbClr val="002060"/>
              </a:solidFill>
              <a:latin typeface="Arial" panose="020B0604020202020204" pitchFamily="34" charset="0"/>
              <a:cs typeface="Arial" panose="020B0604020202020204" pitchFamily="34" charset="0"/>
            </a:endParaRPr>
          </a:p>
          <a:p>
            <a:pPr>
              <a:spcAft>
                <a:spcPts val="600"/>
              </a:spcAft>
            </a:pPr>
            <a:endParaRPr lang="de-DE" sz="1600" b="1" dirty="0" smtClean="0">
              <a:solidFill>
                <a:srgbClr val="002060"/>
              </a:solidFill>
              <a:latin typeface="Arial" panose="020B0604020202020204" pitchFamily="34" charset="0"/>
              <a:cs typeface="Arial" panose="020B0604020202020204" pitchFamily="34" charset="0"/>
            </a:endParaRPr>
          </a:p>
          <a:p>
            <a:pPr>
              <a:spcAft>
                <a:spcPts val="600"/>
              </a:spcAft>
            </a:pPr>
            <a:endParaRPr lang="en-US" sz="1200" dirty="0">
              <a:latin typeface="Arial" panose="020B0604020202020204" pitchFamily="34" charset="0"/>
              <a:cs typeface="Arial" panose="020B0604020202020204" pitchFamily="34" charset="0"/>
            </a:endParaRPr>
          </a:p>
        </p:txBody>
      </p:sp>
      <p:sp>
        <p:nvSpPr>
          <p:cNvPr id="8" name="Titel 1"/>
          <p:cNvSpPr txBox="1">
            <a:spLocks/>
          </p:cNvSpPr>
          <p:nvPr/>
        </p:nvSpPr>
        <p:spPr bwMode="black">
          <a:xfrm>
            <a:off x="17930" y="530166"/>
            <a:ext cx="12167999" cy="1332000"/>
          </a:xfrm>
          <a:prstGeom prst="rect">
            <a:avLst/>
          </a:prstGeom>
        </p:spPr>
        <p:txBody>
          <a:bodyPr vert="horz" lIns="91261" tIns="45631" rIns="91261" bIns="45631" rtlCol="0" anchor="ctr">
            <a:normAutofit fontScale="45000" lnSpcReduction="20000"/>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endParaRPr lang="de-DE" sz="2994" dirty="0">
              <a:solidFill>
                <a:srgbClr val="FFFF00"/>
              </a:solidFill>
              <a:latin typeface="Arial" panose="020B0604020202020204" pitchFamily="34" charset="0"/>
              <a:cs typeface="Arial" panose="020B0604020202020204" pitchFamily="34" charset="0"/>
            </a:endParaRPr>
          </a:p>
          <a:p>
            <a:endParaRPr lang="de-DE" sz="2994" dirty="0">
              <a:solidFill>
                <a:srgbClr val="FFFF00"/>
              </a:solidFill>
              <a:latin typeface="Arial" panose="020B0604020202020204" pitchFamily="34" charset="0"/>
              <a:cs typeface="Arial" panose="020B0604020202020204" pitchFamily="34" charset="0"/>
            </a:endParaRPr>
          </a:p>
          <a:p>
            <a:endParaRPr lang="de-DE" sz="3992" dirty="0">
              <a:solidFill>
                <a:srgbClr val="FFFF00"/>
              </a:solidFill>
              <a:latin typeface="Arial" panose="020B0604020202020204" pitchFamily="34" charset="0"/>
              <a:cs typeface="Arial" panose="020B0604020202020204" pitchFamily="34" charset="0"/>
            </a:endParaRPr>
          </a:p>
          <a:p>
            <a:r>
              <a:rPr lang="de-DE" sz="5800" dirty="0">
                <a:solidFill>
                  <a:srgbClr val="FBEB71"/>
                </a:solidFill>
                <a:latin typeface="Arial" panose="020B0604020202020204" pitchFamily="34" charset="0"/>
                <a:cs typeface="Arial" panose="020B0604020202020204" pitchFamily="34" charset="0"/>
              </a:rPr>
              <a:t>Texte für Trainer*innen</a:t>
            </a:r>
            <a:r>
              <a:rPr lang="de-DE" sz="6200" dirty="0">
                <a:solidFill>
                  <a:srgbClr val="FBEB71"/>
                </a:solidFill>
                <a:latin typeface="Arial" panose="020B0604020202020204" pitchFamily="34" charset="0"/>
                <a:cs typeface="Arial" panose="020B0604020202020204" pitchFamily="34" charset="0"/>
              </a:rPr>
              <a:t/>
            </a:r>
            <a:br>
              <a:rPr lang="de-DE" sz="6200" dirty="0">
                <a:solidFill>
                  <a:srgbClr val="FBEB71"/>
                </a:solidFill>
                <a:latin typeface="Arial" panose="020B0604020202020204" pitchFamily="34" charset="0"/>
                <a:cs typeface="Arial" panose="020B0604020202020204" pitchFamily="34" charset="0"/>
              </a:rPr>
            </a:br>
            <a:r>
              <a:rPr lang="de-DE" sz="3992" dirty="0">
                <a:solidFill>
                  <a:srgbClr val="FFFF00"/>
                </a:solidFill>
                <a:latin typeface="Arial" panose="020B0604020202020204" pitchFamily="34" charset="0"/>
                <a:cs typeface="Arial" panose="020B0604020202020204" pitchFamily="34" charset="0"/>
              </a:rPr>
              <a:t/>
            </a:r>
            <a:br>
              <a:rPr lang="de-DE" sz="3992" dirty="0">
                <a:solidFill>
                  <a:srgbClr val="FFFF00"/>
                </a:solidFill>
                <a:latin typeface="Arial" panose="020B0604020202020204" pitchFamily="34" charset="0"/>
                <a:cs typeface="Arial" panose="020B0604020202020204" pitchFamily="34" charset="0"/>
              </a:rPr>
            </a:br>
            <a:endParaRPr lang="de-DE" sz="3992" dirty="0">
              <a:solidFill>
                <a:srgbClr val="FFFF00"/>
              </a:solidFill>
              <a:latin typeface="Arial" panose="020B0604020202020204" pitchFamily="34" charset="0"/>
              <a:cs typeface="Arial" panose="020B0604020202020204" pitchFamily="34" charset="0"/>
            </a:endParaRPr>
          </a:p>
        </p:txBody>
      </p:sp>
      <p:sp>
        <p:nvSpPr>
          <p:cNvPr id="10" name="Fußzeilenplatzhalter 9"/>
          <p:cNvSpPr>
            <a:spLocks noGrp="1"/>
          </p:cNvSpPr>
          <p:nvPr>
            <p:ph type="ftr" sz="quarter" idx="3"/>
          </p:nvPr>
        </p:nvSpPr>
        <p:spPr/>
        <p:txBody>
          <a:bodyPr/>
          <a:lstStyle/>
          <a:p>
            <a:pPr algn="r"/>
            <a:r>
              <a:rPr lang="de-DE" smtClean="0"/>
              <a:t> </a:t>
            </a:r>
            <a:endParaRPr lang="de-DE" smtClean="0"/>
          </a:p>
          <a:p>
            <a:pPr algn="r"/>
            <a:r>
              <a:rPr lang="de-AT" smtClean="0"/>
              <a:t>PD </a:t>
            </a:r>
            <a:r>
              <a:rPr lang="de-AT" dirty="0"/>
              <a:t>Modul: CENF und Aspekte von </a:t>
            </a:r>
            <a:r>
              <a:rPr lang="de-AT" dirty="0" err="1"/>
              <a:t>Numeracy</a:t>
            </a:r>
            <a:endParaRPr lang="de-DE" dirty="0"/>
          </a:p>
          <a:p>
            <a:pPr algn="r"/>
            <a:endParaRPr lang="de-DE" dirty="0"/>
          </a:p>
        </p:txBody>
      </p:sp>
      <p:sp>
        <p:nvSpPr>
          <p:cNvPr id="11" name="Foliennummernplatzhalter 10"/>
          <p:cNvSpPr>
            <a:spLocks noGrp="1"/>
          </p:cNvSpPr>
          <p:nvPr>
            <p:ph type="sldNum" sz="quarter" idx="4"/>
          </p:nvPr>
        </p:nvSpPr>
        <p:spPr/>
        <p:txBody>
          <a:bodyPr/>
          <a:lstStyle/>
          <a:p>
            <a:fld id="{BD266BE7-899D-4075-917F-DBDE33B6B692}" type="slidenum">
              <a:rPr lang="de-AT" smtClean="0"/>
              <a:pPr/>
              <a:t>32</a:t>
            </a:fld>
            <a:endParaRPr lang="de-AT" dirty="0"/>
          </a:p>
        </p:txBody>
      </p:sp>
    </p:spTree>
    <p:extLst>
      <p:ext uri="{BB962C8B-B14F-4D97-AF65-F5344CB8AC3E}">
        <p14:creationId xmlns:p14="http://schemas.microsoft.com/office/powerpoint/2010/main" val="70806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sz="3194" dirty="0">
                <a:solidFill>
                  <a:srgbClr val="FFFF00"/>
                </a:solidFill>
                <a:latin typeface="Arial" panose="020B0604020202020204" pitchFamily="34" charset="0"/>
                <a:cs typeface="Arial" panose="020B0604020202020204" pitchFamily="34" charset="0"/>
              </a:rPr>
              <a:t/>
            </a:r>
            <a:br>
              <a:rPr lang="de-DE" sz="3194" dirty="0">
                <a:solidFill>
                  <a:srgbClr val="FFFF00"/>
                </a:solidFill>
                <a:latin typeface="Arial" panose="020B0604020202020204" pitchFamily="34" charset="0"/>
                <a:cs typeface="Arial" panose="020B0604020202020204" pitchFamily="34" charset="0"/>
              </a:rPr>
            </a:br>
            <a:r>
              <a:rPr lang="de-DE" sz="3194" dirty="0">
                <a:solidFill>
                  <a:srgbClr val="FFFF00"/>
                </a:solidFill>
                <a:latin typeface="Arial" panose="020B0604020202020204" pitchFamily="34" charset="0"/>
                <a:cs typeface="Arial" panose="020B0604020202020204" pitchFamily="34" charset="0"/>
              </a:rPr>
              <a:t/>
            </a:r>
            <a:br>
              <a:rPr lang="de-DE" sz="3194" dirty="0">
                <a:solidFill>
                  <a:srgbClr val="FFFF00"/>
                </a:solidFill>
                <a:latin typeface="Arial" panose="020B0604020202020204" pitchFamily="34" charset="0"/>
                <a:cs typeface="Arial" panose="020B0604020202020204" pitchFamily="34" charset="0"/>
              </a:rPr>
            </a:br>
            <a:r>
              <a:rPr lang="de-DE" dirty="0"/>
              <a:t/>
            </a:r>
            <a:br>
              <a:rPr lang="de-DE" dirty="0"/>
            </a:br>
            <a:r>
              <a:rPr lang="de-DE" sz="3194" b="1" dirty="0">
                <a:solidFill>
                  <a:prstClr val="black"/>
                </a:solidFill>
                <a:latin typeface="Arial" panose="020B0604020202020204" pitchFamily="34" charset="0"/>
                <a:cs typeface="Arial" panose="020B0604020202020204" pitchFamily="34" charset="0"/>
              </a:rPr>
              <a:t/>
            </a:r>
            <a:br>
              <a:rPr lang="de-DE" sz="3194" b="1" dirty="0">
                <a:solidFill>
                  <a:prstClr val="black"/>
                </a:solidFill>
                <a:latin typeface="Arial" panose="020B0604020202020204" pitchFamily="34" charset="0"/>
                <a:cs typeface="Arial" panose="020B0604020202020204" pitchFamily="34" charset="0"/>
              </a:rPr>
            </a:br>
            <a:endParaRPr lang="de-DE" sz="3194" dirty="0">
              <a:solidFill>
                <a:srgbClr val="FFFF00"/>
              </a:solidFill>
              <a:latin typeface="Arial" panose="020B0604020202020204" pitchFamily="34" charset="0"/>
              <a:cs typeface="Arial" panose="020B0604020202020204" pitchFamily="34" charset="0"/>
            </a:endParaRPr>
          </a:p>
        </p:txBody>
      </p:sp>
      <p:sp>
        <p:nvSpPr>
          <p:cNvPr id="14" name="Inhaltsplatzhalter 2"/>
          <p:cNvSpPr>
            <a:spLocks noGrp="1"/>
          </p:cNvSpPr>
          <p:nvPr>
            <p:ph idx="4294967295"/>
          </p:nvPr>
        </p:nvSpPr>
        <p:spPr>
          <a:xfrm>
            <a:off x="0" y="1901625"/>
            <a:ext cx="12132000" cy="4320000"/>
          </a:xfrm>
        </p:spPr>
        <p:txBody>
          <a:bodyPr rtlCol="0">
            <a:noAutofit/>
          </a:bodyPr>
          <a:lstStyle/>
          <a:p>
            <a:pPr marL="0" indent="0">
              <a:spcBef>
                <a:spcPts val="0"/>
              </a:spcBef>
              <a:buNone/>
            </a:pPr>
            <a:r>
              <a:rPr lang="de-DE" sz="1600" dirty="0" smtClean="0">
                <a:solidFill>
                  <a:srgbClr val="C00000"/>
                </a:solidFill>
              </a:rPr>
              <a:t>Motivation</a:t>
            </a:r>
          </a:p>
          <a:p>
            <a:pPr>
              <a:spcBef>
                <a:spcPts val="998"/>
              </a:spcBef>
              <a:buFont typeface="Arial" panose="020B0604020202020204" pitchFamily="34" charset="0"/>
              <a:buChar char="•"/>
            </a:pPr>
            <a:r>
              <a:rPr lang="de-DE" sz="1600" dirty="0" smtClean="0">
                <a:solidFill>
                  <a:prstClr val="black"/>
                </a:solidFill>
              </a:rPr>
              <a:t>Hohe Anzahl </a:t>
            </a:r>
            <a:r>
              <a:rPr lang="de-DE" sz="2000" dirty="0" smtClean="0">
                <a:solidFill>
                  <a:srgbClr val="C00000"/>
                </a:solidFill>
              </a:rPr>
              <a:t>*</a:t>
            </a:r>
            <a:r>
              <a:rPr lang="de-DE" sz="1600" dirty="0" smtClean="0">
                <a:solidFill>
                  <a:prstClr val="black"/>
                </a:solidFill>
              </a:rPr>
              <a:t> </a:t>
            </a:r>
            <a:r>
              <a:rPr lang="de-DE" sz="1600" dirty="0">
                <a:solidFill>
                  <a:prstClr val="black"/>
                </a:solidFill>
              </a:rPr>
              <a:t>europäischer Bürger, die nicht über die erforderlichen Rechenkompetenzen </a:t>
            </a:r>
            <a:r>
              <a:rPr lang="de-DE" sz="1600" dirty="0" smtClean="0">
                <a:solidFill>
                  <a:prstClr val="black"/>
                </a:solidFill>
              </a:rPr>
              <a:t>haben, </a:t>
            </a:r>
            <a:r>
              <a:rPr lang="de-DE" sz="1600" dirty="0">
                <a:solidFill>
                  <a:prstClr val="black"/>
                </a:solidFill>
              </a:rPr>
              <a:t>um autonom und effektiv an </a:t>
            </a:r>
            <a:r>
              <a:rPr lang="de-DE" sz="1600" dirty="0" smtClean="0">
                <a:solidFill>
                  <a:prstClr val="black"/>
                </a:solidFill>
              </a:rPr>
              <a:t>einer </a:t>
            </a:r>
            <a:r>
              <a:rPr lang="de-DE" sz="1600" dirty="0">
                <a:solidFill>
                  <a:prstClr val="black"/>
                </a:solidFill>
              </a:rPr>
              <a:t>technologischen und von Zahlen durchtränkten Gesellschaft teilzunehmen </a:t>
            </a:r>
            <a:endParaRPr lang="de-DE" sz="1600" dirty="0" smtClean="0">
              <a:solidFill>
                <a:prstClr val="black"/>
              </a:solidFill>
            </a:endParaRPr>
          </a:p>
          <a:p>
            <a:pPr marL="0" indent="0">
              <a:spcBef>
                <a:spcPts val="998"/>
              </a:spcBef>
              <a:buNone/>
            </a:pPr>
            <a:r>
              <a:rPr lang="de-DE" sz="1600" dirty="0" smtClean="0">
                <a:solidFill>
                  <a:srgbClr val="C00000"/>
                </a:solidFill>
              </a:rPr>
              <a:t>	*  </a:t>
            </a:r>
            <a:r>
              <a:rPr lang="de-DE" sz="1600" dirty="0" smtClean="0">
                <a:solidFill>
                  <a:prstClr val="black"/>
                </a:solidFill>
              </a:rPr>
              <a:t>lt. Ergebnissen </a:t>
            </a:r>
            <a:r>
              <a:rPr lang="de-DE" sz="1600" dirty="0">
                <a:solidFill>
                  <a:prstClr val="black"/>
                </a:solidFill>
              </a:rPr>
              <a:t>der </a:t>
            </a:r>
            <a:r>
              <a:rPr lang="de-DE" sz="1600" dirty="0" smtClean="0">
                <a:solidFill>
                  <a:prstClr val="black"/>
                </a:solidFill>
              </a:rPr>
              <a:t>PIAAC-Umfragen </a:t>
            </a:r>
            <a:r>
              <a:rPr lang="de-DE" sz="1600" dirty="0">
                <a:solidFill>
                  <a:prstClr val="black"/>
                </a:solidFill>
              </a:rPr>
              <a:t>(OECD, 2012; </a:t>
            </a:r>
            <a:r>
              <a:rPr lang="de-DE" sz="1600" dirty="0" smtClean="0">
                <a:solidFill>
                  <a:prstClr val="black"/>
                </a:solidFill>
              </a:rPr>
              <a:t>2016</a:t>
            </a:r>
            <a:r>
              <a:rPr lang="de-DE" sz="1600" dirty="0">
                <a:solidFill>
                  <a:prstClr val="black"/>
                </a:solidFill>
              </a:rPr>
              <a:t>): </a:t>
            </a:r>
            <a:r>
              <a:rPr lang="de-DE" sz="1600" dirty="0">
                <a:solidFill>
                  <a:srgbClr val="C00000"/>
                </a:solidFill>
              </a:rPr>
              <a:t>10% der erwerbsfähigen </a:t>
            </a:r>
            <a:r>
              <a:rPr lang="de-DE" sz="1600" dirty="0" smtClean="0">
                <a:solidFill>
                  <a:srgbClr val="C00000"/>
                </a:solidFill>
              </a:rPr>
              <a:t>Bevölkerung</a:t>
            </a:r>
          </a:p>
          <a:p>
            <a:pPr>
              <a:spcBef>
                <a:spcPts val="998"/>
              </a:spcBef>
              <a:buFont typeface="Arial" panose="020B0604020202020204" pitchFamily="34" charset="0"/>
              <a:buChar char="•"/>
            </a:pPr>
            <a:r>
              <a:rPr lang="de-DE" sz="1600" dirty="0">
                <a:solidFill>
                  <a:prstClr val="black"/>
                </a:solidFill>
              </a:rPr>
              <a:t>Rasante Zunahme der Menge an numerischen Daten, die interpretiert und verwendet werden </a:t>
            </a:r>
            <a:r>
              <a:rPr lang="de-DE" sz="1600" dirty="0" smtClean="0">
                <a:solidFill>
                  <a:prstClr val="black"/>
                </a:solidFill>
              </a:rPr>
              <a:t>müssen</a:t>
            </a:r>
          </a:p>
          <a:p>
            <a:pPr>
              <a:spcBef>
                <a:spcPts val="998"/>
              </a:spcBef>
              <a:buFont typeface="Arial" panose="020B0604020202020204" pitchFamily="34" charset="0"/>
              <a:buChar char="•"/>
            </a:pPr>
            <a:r>
              <a:rPr lang="de-DE" sz="1600" dirty="0" smtClean="0">
                <a:solidFill>
                  <a:prstClr val="black"/>
                </a:solidFill>
              </a:rPr>
              <a:t>Probleme </a:t>
            </a:r>
            <a:r>
              <a:rPr lang="de-DE" sz="1600" dirty="0">
                <a:solidFill>
                  <a:prstClr val="black"/>
                </a:solidFill>
              </a:rPr>
              <a:t>am Arbeitsmarkt und </a:t>
            </a:r>
            <a:r>
              <a:rPr lang="de-DE" sz="1600" dirty="0" smtClean="0">
                <a:solidFill>
                  <a:prstClr val="black"/>
                </a:solidFill>
              </a:rPr>
              <a:t>im täglichen Leben (Fülle </a:t>
            </a:r>
            <a:r>
              <a:rPr lang="de-DE" sz="1600" dirty="0">
                <a:solidFill>
                  <a:prstClr val="black"/>
                </a:solidFill>
              </a:rPr>
              <a:t>zahlenbezogener </a:t>
            </a:r>
            <a:r>
              <a:rPr lang="de-DE" sz="1600" dirty="0" smtClean="0">
                <a:solidFill>
                  <a:prstClr val="black"/>
                </a:solidFill>
              </a:rPr>
              <a:t>Umstände)</a:t>
            </a:r>
          </a:p>
          <a:p>
            <a:pPr>
              <a:spcBef>
                <a:spcPts val="998"/>
              </a:spcBef>
              <a:buFont typeface="Arial" panose="020B0604020202020204" pitchFamily="34" charset="0"/>
              <a:buChar char="•"/>
            </a:pPr>
            <a:r>
              <a:rPr lang="de-DE" sz="1600" dirty="0" smtClean="0">
                <a:solidFill>
                  <a:prstClr val="black"/>
                </a:solidFill>
              </a:rPr>
              <a:t>Gesamtökonomische Folgen</a:t>
            </a:r>
          </a:p>
          <a:p>
            <a:pPr>
              <a:spcBef>
                <a:spcPts val="998"/>
              </a:spcBef>
              <a:buFont typeface="Arial" panose="020B0604020202020204" pitchFamily="34" charset="0"/>
              <a:buChar char="•"/>
            </a:pPr>
            <a:endParaRPr lang="de-DE" sz="1600" dirty="0">
              <a:solidFill>
                <a:prstClr val="black"/>
              </a:solidFill>
            </a:endParaRPr>
          </a:p>
          <a:p>
            <a:pPr marL="0" indent="0">
              <a:spcBef>
                <a:spcPts val="998"/>
              </a:spcBef>
              <a:buNone/>
            </a:pPr>
            <a:r>
              <a:rPr lang="de-DE" sz="1600" dirty="0" smtClean="0">
                <a:solidFill>
                  <a:srgbClr val="C00000"/>
                </a:solidFill>
              </a:rPr>
              <a:t>Output</a:t>
            </a:r>
          </a:p>
          <a:p>
            <a:pPr>
              <a:spcBef>
                <a:spcPts val="998"/>
              </a:spcBef>
              <a:buFont typeface="Arial" panose="020B0604020202020204" pitchFamily="34" charset="0"/>
              <a:buChar char="•"/>
            </a:pPr>
            <a:r>
              <a:rPr lang="de-DE" sz="1600" dirty="0">
                <a:solidFill>
                  <a:prstClr val="black"/>
                </a:solidFill>
              </a:rPr>
              <a:t>Konzept von Alltagsmathematik</a:t>
            </a:r>
          </a:p>
          <a:p>
            <a:pPr>
              <a:spcBef>
                <a:spcPts val="998"/>
              </a:spcBef>
              <a:buFont typeface="Arial" panose="020B0604020202020204" pitchFamily="34" charset="0"/>
              <a:buChar char="•"/>
            </a:pPr>
            <a:r>
              <a:rPr lang="de-DE" sz="1600" dirty="0">
                <a:solidFill>
                  <a:prstClr val="black"/>
                </a:solidFill>
              </a:rPr>
              <a:t>Konzept Alltagsmathematik zu unterrichten </a:t>
            </a:r>
          </a:p>
          <a:p>
            <a:pPr>
              <a:spcBef>
                <a:spcPts val="998"/>
              </a:spcBef>
              <a:buFont typeface="Arial" panose="020B0604020202020204" pitchFamily="34" charset="0"/>
              <a:buChar char="•"/>
            </a:pPr>
            <a:r>
              <a:rPr lang="de-DE" sz="1600" dirty="0" smtClean="0">
                <a:solidFill>
                  <a:prstClr val="black"/>
                </a:solidFill>
              </a:rPr>
              <a:t>PD Module für </a:t>
            </a:r>
            <a:r>
              <a:rPr lang="de-DE" sz="1600" dirty="0" err="1" smtClean="0">
                <a:solidFill>
                  <a:prstClr val="black"/>
                </a:solidFill>
              </a:rPr>
              <a:t>Numeracy</a:t>
            </a:r>
            <a:r>
              <a:rPr lang="de-DE" sz="1600" dirty="0" smtClean="0">
                <a:solidFill>
                  <a:prstClr val="black"/>
                </a:solidFill>
              </a:rPr>
              <a:t> zur Weiterbildung </a:t>
            </a:r>
            <a:r>
              <a:rPr lang="de-DE" sz="1600" dirty="0">
                <a:solidFill>
                  <a:prstClr val="black"/>
                </a:solidFill>
              </a:rPr>
              <a:t>für Trainer*innen und Ehrenamtliche die mit Erwachsenen </a:t>
            </a:r>
            <a:r>
              <a:rPr lang="de-DE" sz="1600" dirty="0" smtClean="0">
                <a:solidFill>
                  <a:prstClr val="black"/>
                </a:solidFill>
              </a:rPr>
              <a:t>arbeiten</a:t>
            </a:r>
            <a:endParaRPr lang="de-DE" sz="1600" dirty="0">
              <a:solidFill>
                <a:prstClr val="black"/>
              </a:solidFill>
            </a:endParaRPr>
          </a:p>
          <a:p>
            <a:pPr marL="0" indent="0">
              <a:spcBef>
                <a:spcPts val="998"/>
              </a:spcBef>
              <a:buNone/>
            </a:pPr>
            <a:endParaRPr lang="de-DE" sz="1996" dirty="0">
              <a:solidFill>
                <a:prstClr val="black"/>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4</a:t>
            </a:fld>
            <a:endParaRPr lang="de-AT" dirty="0"/>
          </a:p>
        </p:txBody>
      </p:sp>
    </p:spTree>
    <p:extLst>
      <p:ext uri="{BB962C8B-B14F-4D97-AF65-F5344CB8AC3E}">
        <p14:creationId xmlns:p14="http://schemas.microsoft.com/office/powerpoint/2010/main" val="234973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Grundidee und Intention von CENF</a:t>
            </a:r>
            <a:endParaRPr lang="de-DE" sz="3194" dirty="0">
              <a:solidFill>
                <a:srgbClr val="FFFF00"/>
              </a:solidFill>
              <a:latin typeface="Arial" panose="020B0604020202020204" pitchFamily="34" charset="0"/>
              <a:cs typeface="Arial" panose="020B0604020202020204" pitchFamily="34" charset="0"/>
            </a:endParaRPr>
          </a:p>
        </p:txBody>
      </p:sp>
      <p:sp>
        <p:nvSpPr>
          <p:cNvPr id="14" name="Inhaltsplatzhalter 2"/>
          <p:cNvSpPr>
            <a:spLocks noGrp="1"/>
          </p:cNvSpPr>
          <p:nvPr>
            <p:ph idx="4294967295"/>
          </p:nvPr>
        </p:nvSpPr>
        <p:spPr>
          <a:xfrm>
            <a:off x="0" y="1926000"/>
            <a:ext cx="12132000" cy="4320000"/>
          </a:xfrm>
        </p:spPr>
        <p:txBody>
          <a:bodyPr rtlCol="0">
            <a:noAutofit/>
          </a:bodyPr>
          <a:lstStyle/>
          <a:p>
            <a:pPr marL="0" indent="0">
              <a:spcBef>
                <a:spcPts val="998"/>
              </a:spcBef>
              <a:buNone/>
            </a:pPr>
            <a:endParaRPr lang="de-DE" sz="1600" dirty="0">
              <a:solidFill>
                <a:schemeClr val="tx2"/>
              </a:solidFill>
            </a:endParaRPr>
          </a:p>
          <a:p>
            <a:pPr>
              <a:spcBef>
                <a:spcPts val="1000"/>
              </a:spcBef>
              <a:buFont typeface="Arial" panose="020B0604020202020204" pitchFamily="34" charset="0"/>
              <a:buChar char="•"/>
            </a:pPr>
            <a:r>
              <a:rPr lang="de-DE" sz="1600" dirty="0" smtClean="0">
                <a:solidFill>
                  <a:schemeClr val="tx2"/>
                </a:solidFill>
              </a:rPr>
              <a:t>Alltagsmathematik ist </a:t>
            </a:r>
            <a:r>
              <a:rPr lang="de-DE" sz="1600" dirty="0">
                <a:solidFill>
                  <a:schemeClr val="tx2"/>
                </a:solidFill>
              </a:rPr>
              <a:t>eine soziale Praxis, </a:t>
            </a:r>
            <a:r>
              <a:rPr lang="de-DE" sz="1600" dirty="0" smtClean="0">
                <a:solidFill>
                  <a:schemeClr val="tx2"/>
                </a:solidFill>
              </a:rPr>
              <a:t>um quantitative </a:t>
            </a:r>
            <a:r>
              <a:rPr lang="de-DE" sz="1600" dirty="0">
                <a:solidFill>
                  <a:schemeClr val="tx2"/>
                </a:solidFill>
              </a:rPr>
              <a:t>Probleme in Beruf und Privatleben zu bewältigen.</a:t>
            </a:r>
          </a:p>
          <a:p>
            <a:pPr>
              <a:spcBef>
                <a:spcPts val="1000"/>
              </a:spcBef>
              <a:buFont typeface="Arial" panose="020B0604020202020204" pitchFamily="34" charset="0"/>
              <a:buChar char="•"/>
            </a:pPr>
            <a:r>
              <a:rPr lang="de-DE" sz="1600" dirty="0" smtClean="0">
                <a:solidFill>
                  <a:schemeClr val="tx2"/>
                </a:solidFill>
              </a:rPr>
              <a:t>Dispositionen</a:t>
            </a:r>
            <a:r>
              <a:rPr lang="de-DE" sz="1600" dirty="0">
                <a:solidFill>
                  <a:schemeClr val="tx2"/>
                </a:solidFill>
              </a:rPr>
              <a:t>, </a:t>
            </a:r>
            <a:r>
              <a:rPr lang="de-DE" sz="1600" dirty="0" smtClean="0">
                <a:solidFill>
                  <a:schemeClr val="tx2"/>
                </a:solidFill>
              </a:rPr>
              <a:t>Einstellungen, Kompetenzen </a:t>
            </a:r>
            <a:r>
              <a:rPr lang="de-DE" sz="1600" dirty="0">
                <a:solidFill>
                  <a:schemeClr val="tx2"/>
                </a:solidFill>
              </a:rPr>
              <a:t>und affektive Aspekte </a:t>
            </a:r>
            <a:r>
              <a:rPr lang="de-DE" sz="1600" dirty="0" smtClean="0">
                <a:solidFill>
                  <a:schemeClr val="tx2"/>
                </a:solidFill>
              </a:rPr>
              <a:t>werden berücksichtigt.</a:t>
            </a:r>
            <a:endParaRPr lang="de-DE" sz="1600" dirty="0">
              <a:solidFill>
                <a:schemeClr val="tx2"/>
              </a:solidFill>
            </a:endParaRPr>
          </a:p>
          <a:p>
            <a:pPr>
              <a:spcBef>
                <a:spcPts val="1000"/>
              </a:spcBef>
              <a:buFont typeface="Arial" panose="020B0604020202020204" pitchFamily="34" charset="0"/>
              <a:buChar char="•"/>
            </a:pPr>
            <a:r>
              <a:rPr lang="de-DE" sz="1600" dirty="0" smtClean="0">
                <a:solidFill>
                  <a:schemeClr val="tx2"/>
                </a:solidFill>
              </a:rPr>
              <a:t>Das individuelle Repertoire im Umgang mit Zahlen soll erweitert werden</a:t>
            </a:r>
            <a:r>
              <a:rPr lang="de-DE" sz="1600" dirty="0">
                <a:solidFill>
                  <a:schemeClr val="tx2"/>
                </a:solidFill>
              </a:rPr>
              <a:t>, um mit Situationen in der Arbeit und im täglichen Leben </a:t>
            </a:r>
            <a:r>
              <a:rPr lang="de-DE" sz="1600" dirty="0" smtClean="0">
                <a:solidFill>
                  <a:schemeClr val="tx2"/>
                </a:solidFill>
              </a:rPr>
              <a:t>umzugehen</a:t>
            </a:r>
            <a:endParaRPr lang="de-DE" sz="1600" dirty="0">
              <a:solidFill>
                <a:schemeClr val="tx2"/>
              </a:solidFill>
            </a:endParaRPr>
          </a:p>
          <a:p>
            <a:pPr>
              <a:spcBef>
                <a:spcPts val="998"/>
              </a:spcBef>
              <a:buFont typeface="Arial" panose="020B0604020202020204" pitchFamily="34" charset="0"/>
              <a:buChar char="•"/>
            </a:pPr>
            <a:r>
              <a:rPr lang="de-DE" sz="1600" dirty="0">
                <a:solidFill>
                  <a:schemeClr val="tx2"/>
                </a:solidFill>
              </a:rPr>
              <a:t>u</a:t>
            </a:r>
            <a:r>
              <a:rPr lang="de-DE" sz="1600" dirty="0" smtClean="0">
                <a:solidFill>
                  <a:schemeClr val="tx2"/>
                </a:solidFill>
              </a:rPr>
              <a:t>nd, um sich kritisch </a:t>
            </a:r>
            <a:r>
              <a:rPr lang="de-DE" sz="1600" dirty="0">
                <a:solidFill>
                  <a:schemeClr val="tx2"/>
                </a:solidFill>
              </a:rPr>
              <a:t>an den demokratischen Prozessen in der Gesellschaft beteiligen </a:t>
            </a:r>
            <a:r>
              <a:rPr lang="de-DE" sz="1600" dirty="0" smtClean="0">
                <a:solidFill>
                  <a:schemeClr val="tx2"/>
                </a:solidFill>
              </a:rPr>
              <a:t>zu können</a:t>
            </a:r>
            <a:endParaRPr lang="de-DE" sz="1600" dirty="0">
              <a:solidFill>
                <a:schemeClr val="tx2"/>
              </a:solidFill>
            </a:endParaRPr>
          </a:p>
          <a:p>
            <a:pPr>
              <a:spcBef>
                <a:spcPts val="998"/>
              </a:spcBef>
              <a:buFont typeface="Arial" panose="020B0604020202020204" pitchFamily="34" charset="0"/>
              <a:buChar char="•"/>
            </a:pPr>
            <a:endParaRPr lang="de-DE" sz="1600" dirty="0">
              <a:solidFill>
                <a:schemeClr val="tx2"/>
              </a:solidFill>
            </a:endParaRPr>
          </a:p>
          <a:p>
            <a:pPr marL="0" indent="0" algn="ctr">
              <a:spcBef>
                <a:spcPts val="0"/>
              </a:spcBef>
              <a:buNone/>
            </a:pPr>
            <a:r>
              <a:rPr lang="de-DE" sz="1600" dirty="0">
                <a:solidFill>
                  <a:srgbClr val="C00000"/>
                </a:solidFill>
              </a:rPr>
              <a:t>Dieser Ansatz ist ein vielversprechender Weg, </a:t>
            </a:r>
            <a:endParaRPr lang="de-DE" sz="1600" dirty="0" smtClean="0">
              <a:solidFill>
                <a:srgbClr val="C00000"/>
              </a:solidFill>
            </a:endParaRPr>
          </a:p>
          <a:p>
            <a:pPr marL="0" indent="0" algn="ctr">
              <a:spcBef>
                <a:spcPts val="0"/>
              </a:spcBef>
              <a:buNone/>
            </a:pPr>
            <a:r>
              <a:rPr lang="de-DE" sz="1600" dirty="0" smtClean="0">
                <a:solidFill>
                  <a:srgbClr val="C00000"/>
                </a:solidFill>
              </a:rPr>
              <a:t>den </a:t>
            </a:r>
            <a:r>
              <a:rPr lang="de-DE" sz="1600" dirty="0">
                <a:solidFill>
                  <a:srgbClr val="C00000"/>
                </a:solidFill>
              </a:rPr>
              <a:t>hohen Anteil </a:t>
            </a:r>
            <a:r>
              <a:rPr lang="de-DE" sz="1600" dirty="0" smtClean="0">
                <a:solidFill>
                  <a:srgbClr val="C00000"/>
                </a:solidFill>
              </a:rPr>
              <a:t>von Erwachsenen mit Schwierigkeiten im Umgang mit mathematischen Sachverhalten,</a:t>
            </a:r>
          </a:p>
          <a:p>
            <a:pPr marL="0" indent="0" algn="ctr">
              <a:spcBef>
                <a:spcPts val="0"/>
              </a:spcBef>
              <a:buNone/>
            </a:pPr>
            <a:r>
              <a:rPr lang="de-DE" sz="1600" dirty="0" smtClean="0">
                <a:solidFill>
                  <a:srgbClr val="C00000"/>
                </a:solidFill>
              </a:rPr>
              <a:t>Aversionen und Ängsten vor diesen,</a:t>
            </a:r>
          </a:p>
          <a:p>
            <a:pPr marL="0" indent="0" algn="ctr">
              <a:spcBef>
                <a:spcPts val="0"/>
              </a:spcBef>
              <a:buNone/>
            </a:pPr>
            <a:r>
              <a:rPr lang="de-DE" sz="1600" dirty="0" smtClean="0">
                <a:solidFill>
                  <a:srgbClr val="C00000"/>
                </a:solidFill>
              </a:rPr>
              <a:t> zu senken. </a:t>
            </a:r>
            <a:endParaRPr lang="de-DE" sz="1600" dirty="0">
              <a:solidFill>
                <a:srgbClr val="C00000"/>
              </a:solidFill>
            </a:endParaRPr>
          </a:p>
          <a:p>
            <a:pPr marL="0" indent="0" algn="ctr">
              <a:spcBef>
                <a:spcPts val="998"/>
              </a:spcBef>
              <a:buNone/>
            </a:pPr>
            <a:endParaRPr lang="de-DE" sz="1796" dirty="0">
              <a:solidFill>
                <a:srgbClr val="C00000"/>
              </a:solidFill>
              <a:latin typeface="Arial" panose="020B0604020202020204" pitchFamily="34" charset="0"/>
              <a:cs typeface="Arial" panose="020B0604020202020204" pitchFamily="34" charset="0"/>
            </a:endParaRPr>
          </a:p>
          <a:p>
            <a:pPr marL="0" indent="0">
              <a:spcBef>
                <a:spcPts val="998"/>
              </a:spcBef>
              <a:buNone/>
            </a:pPr>
            <a:endParaRPr lang="de-DE" sz="1996" dirty="0">
              <a:solidFill>
                <a:prstClr val="black"/>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5</a:t>
            </a:fld>
            <a:endParaRPr lang="de-AT" dirty="0"/>
          </a:p>
        </p:txBody>
      </p:sp>
    </p:spTree>
    <p:extLst>
      <p:ext uri="{BB962C8B-B14F-4D97-AF65-F5344CB8AC3E}">
        <p14:creationId xmlns:p14="http://schemas.microsoft.com/office/powerpoint/2010/main" val="383704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67699"/>
            <a:ext cx="12132000" cy="1332000"/>
          </a:xfrm>
        </p:spPr>
        <p:txBody>
          <a:bodyPr rtlCol="0">
            <a:noAutofit/>
          </a:bodyPr>
          <a:lstStyle/>
          <a:p>
            <a:r>
              <a:rPr lang="de-DE" dirty="0" err="1" smtClean="0"/>
              <a:t>What</a:t>
            </a:r>
            <a:r>
              <a:rPr lang="de-DE" dirty="0" smtClean="0"/>
              <a:t> </a:t>
            </a:r>
            <a:r>
              <a:rPr lang="de-DE" dirty="0" err="1" smtClean="0"/>
              <a:t>matters</a:t>
            </a:r>
            <a:r>
              <a:rPr lang="de-DE" dirty="0" smtClean="0"/>
              <a:t> </a:t>
            </a:r>
            <a:r>
              <a:rPr lang="de-DE" dirty="0" err="1" smtClean="0"/>
              <a:t>to</a:t>
            </a:r>
            <a:r>
              <a:rPr lang="de-DE" dirty="0" smtClean="0"/>
              <a:t> </a:t>
            </a:r>
            <a:r>
              <a:rPr lang="de-DE" dirty="0" err="1" smtClean="0"/>
              <a:t>improve</a:t>
            </a:r>
            <a:r>
              <a:rPr lang="de-DE" dirty="0" smtClean="0"/>
              <a:t> </a:t>
            </a:r>
            <a:r>
              <a:rPr lang="de-DE" dirty="0" err="1" smtClean="0"/>
              <a:t>numeracy</a:t>
            </a:r>
            <a:r>
              <a:rPr lang="de-DE" dirty="0" smtClean="0"/>
              <a:t> </a:t>
            </a:r>
            <a:r>
              <a:rPr lang="de-DE" dirty="0" err="1" smtClean="0"/>
              <a:t>behaviour</a:t>
            </a:r>
            <a:endParaRPr lang="de-DE" dirty="0"/>
          </a:p>
        </p:txBody>
      </p:sp>
      <p:pic>
        <p:nvPicPr>
          <p:cNvPr id="10" name="Afbeelding 17" descr="Afbeelding met tekst&#10;&#10;Automatisch gegenereerde beschrijving"/>
          <p:cNvPicPr preferRelativeResize="0">
            <a:picLocks noGrp="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88" y="1944078"/>
            <a:ext cx="12168000" cy="4320000"/>
          </a:xfrm>
          <a:prstGeom prst="rect">
            <a:avLst/>
          </a:prstGeom>
        </p:spPr>
      </p:pic>
      <p:sp>
        <p:nvSpPr>
          <p:cNvPr id="5" name="Fußzeilenplatzhalter 4"/>
          <p:cNvSpPr>
            <a:spLocks noGrp="1"/>
          </p:cNvSpPr>
          <p:nvPr>
            <p:ph type="ftr" sz="quarter" idx="3"/>
          </p:nvPr>
        </p:nvSpPr>
        <p:spPr/>
        <p:txBody>
          <a:bodyPr/>
          <a:lstStyle/>
          <a:p>
            <a:pPr algn="r"/>
            <a:r>
              <a:rPr lang="de-DE" dirty="0" smtClean="0"/>
              <a:t> </a:t>
            </a:r>
          </a:p>
          <a:p>
            <a:pPr algn="r"/>
            <a:r>
              <a:rPr lang="de-AT" dirty="0"/>
              <a:t>PD Modul: CENF und Aspekte von </a:t>
            </a:r>
            <a:r>
              <a:rPr lang="de-AT" dirty="0" err="1"/>
              <a:t>Numeracy</a:t>
            </a:r>
            <a:endParaRPr lang="de-DE" dirty="0"/>
          </a:p>
          <a:p>
            <a:pPr algn="r"/>
            <a:endParaRPr lang="de-DE" dirty="0"/>
          </a:p>
        </p:txBody>
      </p:sp>
      <p:sp>
        <p:nvSpPr>
          <p:cNvPr id="6" name="Foliennummernplatzhalter 5"/>
          <p:cNvSpPr>
            <a:spLocks noGrp="1"/>
          </p:cNvSpPr>
          <p:nvPr>
            <p:ph type="sldNum" sz="quarter" idx="4"/>
          </p:nvPr>
        </p:nvSpPr>
        <p:spPr/>
        <p:txBody>
          <a:bodyPr/>
          <a:lstStyle/>
          <a:p>
            <a:fld id="{BD266BE7-899D-4075-917F-DBDE33B6B692}" type="slidenum">
              <a:rPr lang="de-AT" smtClean="0"/>
              <a:pPr/>
              <a:t>6</a:t>
            </a:fld>
            <a:endParaRPr lang="de-AT" dirty="0"/>
          </a:p>
        </p:txBody>
      </p:sp>
    </p:spTree>
    <p:extLst>
      <p:ext uri="{BB962C8B-B14F-4D97-AF65-F5344CB8AC3E}">
        <p14:creationId xmlns:p14="http://schemas.microsoft.com/office/powerpoint/2010/main" val="317179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vak 19">
            <a:extLst>
              <a:ext uri="{FF2B5EF4-FFF2-40B4-BE49-F238E27FC236}">
                <a16:creationId xmlns:a16="http://schemas.microsoft.com/office/drawing/2014/main" id="{9462C9DE-54FE-448D-A86A-AA7851C2F093}"/>
              </a:ext>
            </a:extLst>
          </p:cNvPr>
          <p:cNvSpPr txBox="1"/>
          <p:nvPr/>
        </p:nvSpPr>
        <p:spPr>
          <a:xfrm>
            <a:off x="667881" y="2087222"/>
            <a:ext cx="4360002" cy="1892826"/>
          </a:xfrm>
          <a:prstGeom prst="rect">
            <a:avLst/>
          </a:prstGeom>
          <a:noFill/>
          <a:ln w="3175">
            <a:noFill/>
          </a:ln>
        </p:spPr>
        <p:txBody>
          <a:bodyPr wrap="square" rtlCol="0">
            <a:spAutoFit/>
          </a:bodyPr>
          <a:lstStyle/>
          <a:p>
            <a:pPr defTabSz="912571">
              <a:spcAft>
                <a:spcPts val="600"/>
              </a:spcAft>
              <a:defRPr/>
            </a:pPr>
            <a:r>
              <a:rPr lang="en-GB" sz="1400" b="1" cap="all" dirty="0" err="1" smtClean="0">
                <a:solidFill>
                  <a:srgbClr val="92D050"/>
                </a:solidFill>
                <a:latin typeface="Arial" panose="020B0604020202020204" pitchFamily="34" charset="0"/>
                <a:cs typeface="Arial" panose="020B0604020202020204" pitchFamily="34" charset="0"/>
              </a:rPr>
              <a:t>Lebensbereiche</a:t>
            </a:r>
            <a:endParaRPr lang="en-GB" sz="1400" cap="all" dirty="0">
              <a:solidFill>
                <a:srgbClr val="92D050"/>
              </a:solidFill>
              <a:latin typeface="Arial" panose="020B0604020202020204" pitchFamily="34" charset="0"/>
              <a:cs typeface="Arial" panose="020B0604020202020204" pitchFamily="34" charset="0"/>
            </a:endParaRPr>
          </a:p>
          <a:p>
            <a:pPr defTabSz="912571">
              <a:defRPr/>
            </a:pPr>
            <a:r>
              <a:rPr lang="en-GB" sz="1400" dirty="0" err="1" smtClean="0">
                <a:solidFill>
                  <a:srgbClr val="4472C4">
                    <a:lumMod val="50000"/>
                  </a:srgbClr>
                </a:solidFill>
                <a:latin typeface="Arial" panose="020B0604020202020204" pitchFamily="34" charset="0"/>
                <a:cs typeface="Arial" panose="020B0604020202020204" pitchFamily="34" charset="0"/>
              </a:rPr>
              <a:t>Alltagsleben</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a:solidFill>
                  <a:srgbClr val="4472C4">
                    <a:lumMod val="50000"/>
                  </a:srgbClr>
                </a:solidFill>
                <a:latin typeface="Arial" panose="020B0604020202020204" pitchFamily="34" charset="0"/>
                <a:cs typeface="Arial" panose="020B0604020202020204" pitchFamily="34" charset="0"/>
              </a:rPr>
              <a:t>Arbeitswelt</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a:solidFill>
                  <a:srgbClr val="4472C4">
                    <a:lumMod val="50000"/>
                  </a:srgbClr>
                </a:solidFill>
                <a:latin typeface="Arial" panose="020B0604020202020204" pitchFamily="34" charset="0"/>
                <a:cs typeface="Arial" panose="020B0604020202020204" pitchFamily="34" charset="0"/>
              </a:rPr>
              <a:t>(</a:t>
            </a:r>
            <a:r>
              <a:rPr lang="en-GB" sz="1400" dirty="0" err="1">
                <a:solidFill>
                  <a:srgbClr val="4472C4">
                    <a:lumMod val="50000"/>
                  </a:srgbClr>
                </a:solidFill>
                <a:latin typeface="Arial" panose="020B0604020202020204" pitchFamily="34" charset="0"/>
                <a:cs typeface="Arial" panose="020B0604020202020204" pitchFamily="34" charset="0"/>
              </a:rPr>
              <a:t>Staats</a:t>
            </a:r>
            <a:r>
              <a:rPr lang="en-GB" sz="1400" dirty="0">
                <a:solidFill>
                  <a:srgbClr val="4472C4">
                    <a:lumMod val="50000"/>
                  </a:srgbClr>
                </a:solidFill>
                <a:latin typeface="Arial" panose="020B0604020202020204" pitchFamily="34" charset="0"/>
                <a:cs typeface="Arial" panose="020B0604020202020204" pitchFamily="34" charset="0"/>
              </a:rPr>
              <a:t>-)</a:t>
            </a:r>
            <a:r>
              <a:rPr lang="en-GB" sz="1400" dirty="0" err="1">
                <a:solidFill>
                  <a:srgbClr val="4472C4">
                    <a:lumMod val="50000"/>
                  </a:srgbClr>
                </a:solidFill>
                <a:latin typeface="Arial" panose="020B0604020202020204" pitchFamily="34" charset="0"/>
                <a:cs typeface="Arial" panose="020B0604020202020204" pitchFamily="34" charset="0"/>
              </a:rPr>
              <a:t>Bürger</a:t>
            </a:r>
            <a:r>
              <a:rPr lang="en-GB" sz="1400" dirty="0">
                <a:solidFill>
                  <a:srgbClr val="4472C4">
                    <a:lumMod val="50000"/>
                  </a:srgbClr>
                </a:solidFill>
                <a:latin typeface="Arial" panose="020B0604020202020204" pitchFamily="34" charset="0"/>
                <a:cs typeface="Arial" panose="020B0604020202020204" pitchFamily="34" charset="0"/>
              </a:rPr>
              <a:t>*</a:t>
            </a:r>
            <a:r>
              <a:rPr lang="en-GB" sz="1400" dirty="0" err="1">
                <a:solidFill>
                  <a:srgbClr val="4472C4">
                    <a:lumMod val="50000"/>
                  </a:srgbClr>
                </a:solidFill>
                <a:latin typeface="Arial" panose="020B0604020202020204" pitchFamily="34" charset="0"/>
                <a:cs typeface="Arial" panose="020B0604020202020204" pitchFamily="34" charset="0"/>
              </a:rPr>
              <a:t>innenschaft</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a:solidFill>
                  <a:srgbClr val="4472C4">
                    <a:lumMod val="50000"/>
                  </a:srgbClr>
                </a:solidFill>
                <a:latin typeface="Arial" panose="020B0604020202020204" pitchFamily="34" charset="0"/>
                <a:cs typeface="Arial" panose="020B0604020202020204" pitchFamily="34" charset="0"/>
              </a:rPr>
              <a:t>Lebensbegleitendes</a:t>
            </a:r>
            <a:r>
              <a:rPr lang="en-GB" sz="1400" dirty="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Lernen</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a:solidFill>
                  <a:prstClr val="black"/>
                </a:solidFill>
                <a:latin typeface="Arial" panose="020B0604020202020204" pitchFamily="34" charset="0"/>
                <a:cs typeface="Arial" panose="020B0604020202020204" pitchFamily="34" charset="0"/>
              </a:rPr>
              <a:t>(</a:t>
            </a:r>
            <a:r>
              <a:rPr lang="en-GB" sz="1400" dirty="0" err="1">
                <a:solidFill>
                  <a:prstClr val="black"/>
                </a:solidFill>
                <a:latin typeface="Arial" panose="020B0604020202020204" pitchFamily="34" charset="0"/>
                <a:cs typeface="Arial" panose="020B0604020202020204" pitchFamily="34" charset="0"/>
              </a:rPr>
              <a:t>Haushalts</a:t>
            </a:r>
            <a:r>
              <a:rPr lang="en-GB" sz="1400" dirty="0">
                <a:solidFill>
                  <a:prstClr val="black"/>
                </a:solidFill>
                <a:latin typeface="Arial" panose="020B0604020202020204" pitchFamily="34" charset="0"/>
                <a:cs typeface="Arial" panose="020B0604020202020204" pitchFamily="34" charset="0"/>
              </a:rPr>
              <a:t>-)Budget</a:t>
            </a:r>
          </a:p>
          <a:p>
            <a:pPr defTabSz="912571">
              <a:defRPr/>
            </a:pPr>
            <a:r>
              <a:rPr lang="en-GB" sz="1400" dirty="0" err="1">
                <a:solidFill>
                  <a:prstClr val="black"/>
                </a:solidFill>
                <a:latin typeface="Arial" panose="020B0604020202020204" pitchFamily="34" charset="0"/>
                <a:cs typeface="Arial" panose="020B0604020202020204" pitchFamily="34" charset="0"/>
              </a:rPr>
              <a:t>Vorsorge</a:t>
            </a:r>
            <a:r>
              <a:rPr lang="en-GB" sz="1400" dirty="0">
                <a:solidFill>
                  <a:prstClr val="black"/>
                </a:solidFill>
                <a:latin typeface="Arial" panose="020B0604020202020204" pitchFamily="34" charset="0"/>
                <a:cs typeface="Arial" panose="020B0604020202020204" pitchFamily="34" charset="0"/>
              </a:rPr>
              <a:t> und Gesundheit</a:t>
            </a:r>
          </a:p>
          <a:p>
            <a:pPr defTabSz="912571">
              <a:defRPr/>
            </a:pPr>
            <a:r>
              <a:rPr lang="en-GB" sz="1400" dirty="0" err="1">
                <a:solidFill>
                  <a:prstClr val="black"/>
                </a:solidFill>
                <a:latin typeface="Arial" panose="020B0604020202020204" pitchFamily="34" charset="0"/>
                <a:cs typeface="Arial" panose="020B0604020202020204" pitchFamily="34" charset="0"/>
              </a:rPr>
              <a:t>Erholung</a:t>
            </a:r>
            <a:endParaRPr lang="en-GB" sz="1400" dirty="0">
              <a:solidFill>
                <a:prstClr val="black"/>
              </a:solidFill>
              <a:latin typeface="Arial" panose="020B0604020202020204" pitchFamily="34" charset="0"/>
              <a:cs typeface="Arial" panose="020B0604020202020204" pitchFamily="34" charset="0"/>
            </a:endParaRPr>
          </a:p>
        </p:txBody>
      </p:sp>
      <p:sp>
        <p:nvSpPr>
          <p:cNvPr id="18" name="Tekstvak 17">
            <a:extLst>
              <a:ext uri="{FF2B5EF4-FFF2-40B4-BE49-F238E27FC236}">
                <a16:creationId xmlns:a16="http://schemas.microsoft.com/office/drawing/2014/main" id="{4B705A6B-627E-4AA0-9656-3F578BA91D22}"/>
              </a:ext>
            </a:extLst>
          </p:cNvPr>
          <p:cNvSpPr txBox="1"/>
          <p:nvPr/>
        </p:nvSpPr>
        <p:spPr>
          <a:xfrm>
            <a:off x="6095928" y="2139817"/>
            <a:ext cx="5269763" cy="1892826"/>
          </a:xfrm>
          <a:prstGeom prst="rect">
            <a:avLst/>
          </a:prstGeom>
          <a:noFill/>
          <a:ln w="3175">
            <a:noFill/>
          </a:ln>
        </p:spPr>
        <p:txBody>
          <a:bodyPr wrap="square" rtlCol="0">
            <a:spAutoFit/>
          </a:bodyPr>
          <a:lstStyle/>
          <a:p>
            <a:pPr algn="r" defTabSz="912571">
              <a:spcAft>
                <a:spcPts val="600"/>
              </a:spcAft>
              <a:defRPr/>
            </a:pPr>
            <a:r>
              <a:rPr lang="en-GB" sz="1400" cap="all" dirty="0" err="1">
                <a:solidFill>
                  <a:srgbClr val="FF9933"/>
                </a:solidFill>
                <a:latin typeface="Arial" panose="020B0604020202020204" pitchFamily="34" charset="0"/>
                <a:cs typeface="Arial" panose="020B0604020202020204" pitchFamily="34" charset="0"/>
              </a:rPr>
              <a:t>Fähigkeiten</a:t>
            </a:r>
            <a:r>
              <a:rPr lang="en-GB" sz="1400" cap="all" dirty="0">
                <a:solidFill>
                  <a:srgbClr val="FF9933"/>
                </a:solidFill>
                <a:latin typeface="Arial" panose="020B0604020202020204" pitchFamily="34" charset="0"/>
                <a:cs typeface="Arial" panose="020B0604020202020204" pitchFamily="34" charset="0"/>
              </a:rPr>
              <a:t>, </a:t>
            </a:r>
            <a:r>
              <a:rPr lang="en-GB" sz="1400" cap="all" dirty="0" err="1">
                <a:solidFill>
                  <a:srgbClr val="FF9933"/>
                </a:solidFill>
                <a:latin typeface="Arial" panose="020B0604020202020204" pitchFamily="34" charset="0"/>
                <a:cs typeface="Arial" panose="020B0604020202020204" pitchFamily="34" charset="0"/>
              </a:rPr>
              <a:t>Kompetenzen</a:t>
            </a:r>
            <a:endParaRPr lang="en-GB" sz="1400" cap="all" dirty="0">
              <a:solidFill>
                <a:srgbClr val="FF9933"/>
              </a:solidFill>
              <a:latin typeface="Arial" panose="020B0604020202020204" pitchFamily="34" charset="0"/>
              <a:cs typeface="Arial" panose="020B0604020202020204" pitchFamily="34" charset="0"/>
            </a:endParaRPr>
          </a:p>
          <a:p>
            <a:pPr algn="r" defTabSz="912571">
              <a:defRPr/>
            </a:pPr>
            <a:r>
              <a:rPr lang="en-GB" sz="1400" dirty="0" err="1" smtClean="0">
                <a:solidFill>
                  <a:srgbClr val="4472C4">
                    <a:lumMod val="50000"/>
                  </a:srgbClr>
                </a:solidFill>
                <a:latin typeface="Arial" panose="020B0604020202020204" pitchFamily="34" charset="0"/>
                <a:cs typeface="Arial" panose="020B0604020202020204" pitchFamily="34" charset="0"/>
              </a:rPr>
              <a:t>Situationen</a:t>
            </a:r>
            <a:r>
              <a:rPr lang="en-GB" sz="1400" dirty="0" smtClean="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bewältigen</a:t>
            </a:r>
            <a:endParaRPr lang="en-GB" sz="1400" dirty="0">
              <a:solidFill>
                <a:srgbClr val="4472C4">
                  <a:lumMod val="50000"/>
                </a:srgbClr>
              </a:solidFill>
              <a:latin typeface="Arial" panose="020B0604020202020204" pitchFamily="34" charset="0"/>
              <a:cs typeface="Arial" panose="020B0604020202020204" pitchFamily="34" charset="0"/>
            </a:endParaRPr>
          </a:p>
          <a:p>
            <a:pPr algn="r" defTabSz="912571">
              <a:defRPr/>
            </a:pPr>
            <a:r>
              <a:rPr lang="en-GB" sz="1400" dirty="0" err="1">
                <a:solidFill>
                  <a:srgbClr val="4472C4">
                    <a:lumMod val="50000"/>
                  </a:srgbClr>
                </a:solidFill>
                <a:latin typeface="Arial" panose="020B0604020202020204" pitchFamily="34" charset="0"/>
                <a:cs typeface="Arial" panose="020B0604020202020204" pitchFamily="34" charset="0"/>
              </a:rPr>
              <a:t>Situationen</a:t>
            </a:r>
            <a:r>
              <a:rPr lang="en-GB" sz="1400" dirty="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ansalysieren</a:t>
            </a:r>
            <a:endParaRPr lang="en-GB" sz="1400" dirty="0">
              <a:solidFill>
                <a:srgbClr val="4472C4">
                  <a:lumMod val="50000"/>
                </a:srgbClr>
              </a:solidFill>
              <a:latin typeface="Arial" panose="020B0604020202020204" pitchFamily="34" charset="0"/>
              <a:cs typeface="Arial" panose="020B0604020202020204" pitchFamily="34" charset="0"/>
            </a:endParaRPr>
          </a:p>
          <a:p>
            <a:pPr algn="r" defTabSz="912571">
              <a:defRPr/>
            </a:pPr>
            <a:r>
              <a:rPr lang="en-GB" sz="1400" dirty="0" err="1">
                <a:solidFill>
                  <a:srgbClr val="4472C4">
                    <a:lumMod val="50000"/>
                  </a:srgbClr>
                </a:solidFill>
                <a:latin typeface="Arial" panose="020B0604020202020204" pitchFamily="34" charset="0"/>
                <a:cs typeface="Arial" panose="020B0604020202020204" pitchFamily="34" charset="0"/>
              </a:rPr>
              <a:t>Informationen</a:t>
            </a:r>
            <a:r>
              <a:rPr lang="en-GB" sz="1400" dirty="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verarbeiten</a:t>
            </a:r>
            <a:r>
              <a:rPr lang="en-GB" sz="1400" dirty="0">
                <a:solidFill>
                  <a:srgbClr val="4472C4">
                    <a:lumMod val="50000"/>
                  </a:srgbClr>
                </a:solidFill>
                <a:latin typeface="Arial" panose="020B0604020202020204" pitchFamily="34" charset="0"/>
                <a:cs typeface="Arial" panose="020B0604020202020204" pitchFamily="34" charset="0"/>
              </a:rPr>
              <a:t/>
            </a:r>
            <a:br>
              <a:rPr lang="en-GB" sz="1400" dirty="0">
                <a:solidFill>
                  <a:srgbClr val="4472C4">
                    <a:lumMod val="50000"/>
                  </a:srgbClr>
                </a:solidFill>
                <a:latin typeface="Arial" panose="020B0604020202020204" pitchFamily="34" charset="0"/>
                <a:cs typeface="Arial" panose="020B0604020202020204" pitchFamily="34" charset="0"/>
              </a:rPr>
            </a:br>
            <a:r>
              <a:rPr lang="en-GB" sz="1400" dirty="0" err="1">
                <a:solidFill>
                  <a:srgbClr val="4472C4">
                    <a:lumMod val="50000"/>
                  </a:srgbClr>
                </a:solidFill>
                <a:latin typeface="Arial" panose="020B0604020202020204" pitchFamily="34" charset="0"/>
                <a:cs typeface="Arial" panose="020B0604020202020204" pitchFamily="34" charset="0"/>
              </a:rPr>
              <a:t>Argumentieren</a:t>
            </a:r>
            <a:r>
              <a:rPr lang="en-GB" sz="1400" dirty="0">
                <a:solidFill>
                  <a:srgbClr val="4472C4">
                    <a:lumMod val="50000"/>
                  </a:srgbClr>
                </a:solidFill>
                <a:latin typeface="Arial" panose="020B0604020202020204" pitchFamily="34" charset="0"/>
                <a:cs typeface="Arial" panose="020B0604020202020204" pitchFamily="34" charset="0"/>
              </a:rPr>
              <a:t/>
            </a:r>
            <a:br>
              <a:rPr lang="en-GB" sz="1400" dirty="0">
                <a:solidFill>
                  <a:srgbClr val="4472C4">
                    <a:lumMod val="50000"/>
                  </a:srgbClr>
                </a:solidFill>
                <a:latin typeface="Arial" panose="020B0604020202020204" pitchFamily="34" charset="0"/>
                <a:cs typeface="Arial" panose="020B0604020202020204" pitchFamily="34" charset="0"/>
              </a:rPr>
            </a:br>
            <a:r>
              <a:rPr lang="en-GB" sz="1400" dirty="0">
                <a:solidFill>
                  <a:srgbClr val="4472C4">
                    <a:lumMod val="50000"/>
                  </a:srgbClr>
                </a:solidFill>
                <a:latin typeface="Arial" panose="020B0604020202020204" pitchFamily="34" charset="0"/>
                <a:cs typeface="Arial" panose="020B0604020202020204" pitchFamily="34" charset="0"/>
              </a:rPr>
              <a:t>Mathematising</a:t>
            </a:r>
          </a:p>
          <a:p>
            <a:pPr algn="r" defTabSz="912571">
              <a:defRPr/>
            </a:pPr>
            <a:r>
              <a:rPr lang="en-GB" sz="1400" dirty="0" err="1">
                <a:solidFill>
                  <a:srgbClr val="4472C4">
                    <a:lumMod val="50000"/>
                  </a:srgbClr>
                </a:solidFill>
                <a:latin typeface="Arial" panose="020B0604020202020204" pitchFamily="34" charset="0"/>
                <a:cs typeface="Arial" panose="020B0604020202020204" pitchFamily="34" charset="0"/>
              </a:rPr>
              <a:t>Probleme</a:t>
            </a:r>
            <a:r>
              <a:rPr lang="en-GB" sz="1400" dirty="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lösen</a:t>
            </a:r>
            <a:endParaRPr lang="en-GB" sz="1400" dirty="0">
              <a:solidFill>
                <a:srgbClr val="4472C4">
                  <a:lumMod val="50000"/>
                </a:srgbClr>
              </a:solidFill>
              <a:latin typeface="Arial" panose="020B0604020202020204" pitchFamily="34" charset="0"/>
              <a:cs typeface="Arial" panose="020B0604020202020204" pitchFamily="34" charset="0"/>
            </a:endParaRPr>
          </a:p>
          <a:p>
            <a:pPr algn="r" defTabSz="912571">
              <a:defRPr/>
            </a:pPr>
            <a:r>
              <a:rPr lang="en-GB" sz="1400" dirty="0" err="1">
                <a:solidFill>
                  <a:srgbClr val="4472C4">
                    <a:lumMod val="50000"/>
                  </a:srgbClr>
                </a:solidFill>
                <a:latin typeface="Arial" panose="020B0604020202020204" pitchFamily="34" charset="0"/>
                <a:cs typeface="Arial" panose="020B0604020202020204" pitchFamily="34" charset="0"/>
              </a:rPr>
              <a:t>Kritisches</a:t>
            </a:r>
            <a:r>
              <a:rPr lang="en-GB" sz="1400" dirty="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Denken</a:t>
            </a:r>
            <a:endParaRPr lang="en-GB" sz="1400" dirty="0">
              <a:solidFill>
                <a:srgbClr val="4472C4">
                  <a:lumMod val="50000"/>
                </a:srgbClr>
              </a:solidFill>
              <a:latin typeface="Arial" panose="020B0604020202020204" pitchFamily="34" charset="0"/>
              <a:cs typeface="Arial" panose="020B0604020202020204" pitchFamily="34" charset="0"/>
            </a:endParaRPr>
          </a:p>
        </p:txBody>
      </p:sp>
      <p:grpSp>
        <p:nvGrpSpPr>
          <p:cNvPr id="2" name="Groep 1">
            <a:extLst>
              <a:ext uri="{FF2B5EF4-FFF2-40B4-BE49-F238E27FC236}">
                <a16:creationId xmlns:a16="http://schemas.microsoft.com/office/drawing/2014/main" id="{E5FDDE65-60BA-4A88-AF87-3CC5AE96E6C0}"/>
              </a:ext>
            </a:extLst>
          </p:cNvPr>
          <p:cNvGrpSpPr>
            <a:grpSpLocks/>
          </p:cNvGrpSpPr>
          <p:nvPr/>
        </p:nvGrpSpPr>
        <p:grpSpPr>
          <a:xfrm>
            <a:off x="3562624" y="2163552"/>
            <a:ext cx="5033349" cy="4281595"/>
            <a:chOff x="4774070" y="1733602"/>
            <a:chExt cx="5610532" cy="4614402"/>
          </a:xfrm>
          <a:solidFill>
            <a:srgbClr val="FF9933"/>
          </a:solidFill>
        </p:grpSpPr>
        <p:sp>
          <p:nvSpPr>
            <p:cNvPr id="7" name="Vrije vorm: vorm 6">
              <a:extLst>
                <a:ext uri="{FF2B5EF4-FFF2-40B4-BE49-F238E27FC236}">
                  <a16:creationId xmlns:a16="http://schemas.microsoft.com/office/drawing/2014/main" id="{C9C50671-0123-4A38-AF81-6A75DE47B365}"/>
                </a:ext>
              </a:extLst>
            </p:cNvPr>
            <p:cNvSpPr/>
            <p:nvPr/>
          </p:nvSpPr>
          <p:spPr>
            <a:xfrm>
              <a:off x="4788898" y="1733602"/>
              <a:ext cx="2808974" cy="2327896"/>
            </a:xfrm>
            <a:custGeom>
              <a:avLst/>
              <a:gdLst>
                <a:gd name="connsiteX0" fmla="*/ 0 w 2206733"/>
                <a:gd name="connsiteY0" fmla="*/ 2206733 h 2206733"/>
                <a:gd name="connsiteX1" fmla="*/ 2206733 w 2206733"/>
                <a:gd name="connsiteY1" fmla="*/ 0 h 2206733"/>
                <a:gd name="connsiteX2" fmla="*/ 2206733 w 2206733"/>
                <a:gd name="connsiteY2" fmla="*/ 2206733 h 2206733"/>
                <a:gd name="connsiteX3" fmla="*/ 0 w 2206733"/>
                <a:gd name="connsiteY3" fmla="*/ 2206733 h 2206733"/>
              </a:gdLst>
              <a:ahLst/>
              <a:cxnLst>
                <a:cxn ang="0">
                  <a:pos x="connsiteX0" y="connsiteY0"/>
                </a:cxn>
                <a:cxn ang="0">
                  <a:pos x="connsiteX1" y="connsiteY1"/>
                </a:cxn>
                <a:cxn ang="0">
                  <a:pos x="connsiteX2" y="connsiteY2"/>
                </a:cxn>
                <a:cxn ang="0">
                  <a:pos x="connsiteX3" y="connsiteY3"/>
                </a:cxn>
              </a:cxnLst>
              <a:rect l="l" t="t" r="r" b="b"/>
              <a:pathLst>
                <a:path w="2206733" h="2206733">
                  <a:moveTo>
                    <a:pt x="0" y="2206733"/>
                  </a:moveTo>
                  <a:cubicBezTo>
                    <a:pt x="0" y="987988"/>
                    <a:pt x="987988" y="0"/>
                    <a:pt x="2206733" y="0"/>
                  </a:cubicBezTo>
                  <a:lnTo>
                    <a:pt x="2206733" y="2206733"/>
                  </a:lnTo>
                  <a:lnTo>
                    <a:pt x="0" y="2206733"/>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7037" tIns="787037" rIns="141962" bIns="141962" numCol="1" spcCol="1270" anchor="ctr" anchorCtr="0">
              <a:noAutofit/>
            </a:bodyPr>
            <a:lstStyle/>
            <a:p>
              <a:pPr algn="ctr" defTabSz="887222">
                <a:lnSpc>
                  <a:spcPct val="90000"/>
                </a:lnSpc>
                <a:spcBef>
                  <a:spcPct val="0"/>
                </a:spcBef>
                <a:spcAft>
                  <a:spcPct val="35000"/>
                </a:spcAft>
                <a:defRPr/>
              </a:pPr>
              <a:r>
                <a:rPr lang="nl-NL" sz="1600" cap="all" dirty="0">
                  <a:solidFill>
                    <a:schemeClr val="bg2"/>
                  </a:solidFill>
                  <a:latin typeface="Arial" panose="020B0604020202020204" pitchFamily="34" charset="0"/>
                  <a:cs typeface="Arial" panose="020B0604020202020204" pitchFamily="34" charset="0"/>
                </a:rPr>
                <a:t>Lebens-</a:t>
              </a:r>
            </a:p>
            <a:p>
              <a:pPr algn="ctr" defTabSz="887222">
                <a:lnSpc>
                  <a:spcPct val="90000"/>
                </a:lnSpc>
                <a:spcBef>
                  <a:spcPct val="0"/>
                </a:spcBef>
                <a:spcAft>
                  <a:spcPct val="35000"/>
                </a:spcAft>
                <a:defRPr/>
              </a:pPr>
              <a:r>
                <a:rPr lang="nl-NL" sz="1600" cap="all" dirty="0">
                  <a:solidFill>
                    <a:schemeClr val="bg2"/>
                  </a:solidFill>
                  <a:latin typeface="Arial" panose="020B0604020202020204" pitchFamily="34" charset="0"/>
                  <a:cs typeface="Arial" panose="020B0604020202020204" pitchFamily="34" charset="0"/>
                </a:rPr>
                <a:t>bereiche</a:t>
              </a:r>
            </a:p>
          </p:txBody>
        </p:sp>
        <p:sp>
          <p:nvSpPr>
            <p:cNvPr id="8" name="Vrije vorm: vorm 7">
              <a:extLst>
                <a:ext uri="{FF2B5EF4-FFF2-40B4-BE49-F238E27FC236}">
                  <a16:creationId xmlns:a16="http://schemas.microsoft.com/office/drawing/2014/main" id="{80E3D680-E98A-4712-BA37-D1D3E5DAD533}"/>
                </a:ext>
              </a:extLst>
            </p:cNvPr>
            <p:cNvSpPr/>
            <p:nvPr/>
          </p:nvSpPr>
          <p:spPr>
            <a:xfrm>
              <a:off x="7575629" y="1733602"/>
              <a:ext cx="2808973" cy="2327896"/>
            </a:xfrm>
            <a:custGeom>
              <a:avLst/>
              <a:gdLst>
                <a:gd name="connsiteX0" fmla="*/ 0 w 2206733"/>
                <a:gd name="connsiteY0" fmla="*/ 2206733 h 2206733"/>
                <a:gd name="connsiteX1" fmla="*/ 2206733 w 2206733"/>
                <a:gd name="connsiteY1" fmla="*/ 0 h 2206733"/>
                <a:gd name="connsiteX2" fmla="*/ 2206733 w 2206733"/>
                <a:gd name="connsiteY2" fmla="*/ 2206733 h 2206733"/>
                <a:gd name="connsiteX3" fmla="*/ 0 w 2206733"/>
                <a:gd name="connsiteY3" fmla="*/ 2206733 h 2206733"/>
              </a:gdLst>
              <a:ahLst/>
              <a:cxnLst>
                <a:cxn ang="0">
                  <a:pos x="connsiteX0" y="connsiteY0"/>
                </a:cxn>
                <a:cxn ang="0">
                  <a:pos x="connsiteX1" y="connsiteY1"/>
                </a:cxn>
                <a:cxn ang="0">
                  <a:pos x="connsiteX2" y="connsiteY2"/>
                </a:cxn>
                <a:cxn ang="0">
                  <a:pos x="connsiteX3" y="connsiteY3"/>
                </a:cxn>
              </a:cxnLst>
              <a:rect l="l" t="t" r="r" b="b"/>
              <a:pathLst>
                <a:path w="2206733" h="2206733">
                  <a:moveTo>
                    <a:pt x="0" y="0"/>
                  </a:moveTo>
                  <a:cubicBezTo>
                    <a:pt x="1218745" y="0"/>
                    <a:pt x="2206733" y="987988"/>
                    <a:pt x="2206733" y="2206733"/>
                  </a:cubicBezTo>
                  <a:lnTo>
                    <a:pt x="0" y="2206733"/>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1962" tIns="787037" rIns="787037" bIns="141962" numCol="1" spcCol="1270" anchor="ctr" anchorCtr="0">
              <a:noAutofit/>
            </a:bodyPr>
            <a:lstStyle/>
            <a:p>
              <a:pPr algn="ctr" defTabSz="887222">
                <a:lnSpc>
                  <a:spcPct val="90000"/>
                </a:lnSpc>
                <a:spcBef>
                  <a:spcPct val="0"/>
                </a:spcBef>
                <a:spcAft>
                  <a:spcPct val="35000"/>
                </a:spcAft>
                <a:defRPr/>
              </a:pPr>
              <a:r>
                <a:rPr lang="en-GB" sz="1600" cap="all" dirty="0" err="1">
                  <a:solidFill>
                    <a:schemeClr val="bg2"/>
                  </a:solidFill>
                  <a:latin typeface="Arial" panose="020B0604020202020204" pitchFamily="34" charset="0"/>
                  <a:cs typeface="Arial" panose="020B0604020202020204" pitchFamily="34" charset="0"/>
                </a:rPr>
                <a:t>Fähigkeiten</a:t>
              </a:r>
              <a:endParaRPr lang="en-GB" sz="1600" cap="all" dirty="0">
                <a:solidFill>
                  <a:schemeClr val="bg2"/>
                </a:solidFill>
                <a:latin typeface="Arial" panose="020B0604020202020204" pitchFamily="34" charset="0"/>
                <a:cs typeface="Arial" panose="020B0604020202020204" pitchFamily="34" charset="0"/>
              </a:endParaRPr>
            </a:p>
          </p:txBody>
        </p:sp>
        <p:sp>
          <p:nvSpPr>
            <p:cNvPr id="9" name="Vrije vorm: vorm 8">
              <a:extLst>
                <a:ext uri="{FF2B5EF4-FFF2-40B4-BE49-F238E27FC236}">
                  <a16:creationId xmlns:a16="http://schemas.microsoft.com/office/drawing/2014/main" id="{24C927BE-49CB-4459-A063-A9F56B2B1556}"/>
                </a:ext>
              </a:extLst>
            </p:cNvPr>
            <p:cNvSpPr/>
            <p:nvPr/>
          </p:nvSpPr>
          <p:spPr>
            <a:xfrm>
              <a:off x="7571922" y="4020108"/>
              <a:ext cx="2808973" cy="2327896"/>
            </a:xfrm>
            <a:custGeom>
              <a:avLst/>
              <a:gdLst>
                <a:gd name="connsiteX0" fmla="*/ 0 w 2206733"/>
                <a:gd name="connsiteY0" fmla="*/ 2206733 h 2206733"/>
                <a:gd name="connsiteX1" fmla="*/ 2206733 w 2206733"/>
                <a:gd name="connsiteY1" fmla="*/ 0 h 2206733"/>
                <a:gd name="connsiteX2" fmla="*/ 2206733 w 2206733"/>
                <a:gd name="connsiteY2" fmla="*/ 2206733 h 2206733"/>
                <a:gd name="connsiteX3" fmla="*/ 0 w 2206733"/>
                <a:gd name="connsiteY3" fmla="*/ 2206733 h 2206733"/>
              </a:gdLst>
              <a:ahLst/>
              <a:cxnLst>
                <a:cxn ang="0">
                  <a:pos x="connsiteX0" y="connsiteY0"/>
                </a:cxn>
                <a:cxn ang="0">
                  <a:pos x="connsiteX1" y="connsiteY1"/>
                </a:cxn>
                <a:cxn ang="0">
                  <a:pos x="connsiteX2" y="connsiteY2"/>
                </a:cxn>
                <a:cxn ang="0">
                  <a:pos x="connsiteX3" y="connsiteY3"/>
                </a:cxn>
              </a:cxnLst>
              <a:rect l="l" t="t" r="r" b="b"/>
              <a:pathLst>
                <a:path w="2206733" h="2206733">
                  <a:moveTo>
                    <a:pt x="2206733" y="0"/>
                  </a:moveTo>
                  <a:cubicBezTo>
                    <a:pt x="2206733" y="1218745"/>
                    <a:pt x="1218745" y="2206733"/>
                    <a:pt x="0" y="2206733"/>
                  </a:cubicBezTo>
                  <a:lnTo>
                    <a:pt x="0" y="0"/>
                  </a:lnTo>
                  <a:lnTo>
                    <a:pt x="2206733"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570" tIns="113571" rIns="758644" bIns="758644" numCol="1" spcCol="1270" anchor="ctr" anchorCtr="0">
              <a:noAutofit/>
            </a:bodyPr>
            <a:lstStyle/>
            <a:p>
              <a:pPr algn="ctr" defTabSz="887222">
                <a:lnSpc>
                  <a:spcPct val="90000"/>
                </a:lnSpc>
                <a:spcBef>
                  <a:spcPct val="0"/>
                </a:spcBef>
                <a:spcAft>
                  <a:spcPct val="35000"/>
                </a:spcAft>
                <a:defRPr/>
              </a:pPr>
              <a:r>
                <a:rPr lang="en-GB" sz="1600" cap="all" dirty="0" err="1">
                  <a:solidFill>
                    <a:schemeClr val="bg2"/>
                  </a:solidFill>
                  <a:latin typeface="Arial" panose="020B0604020202020204" pitchFamily="34" charset="0"/>
                  <a:cs typeface="Arial" panose="020B0604020202020204" pitchFamily="34" charset="0"/>
                </a:rPr>
                <a:t>Persönliche</a:t>
              </a:r>
              <a:r>
                <a:rPr lang="en-GB" sz="1600" cap="all" dirty="0">
                  <a:solidFill>
                    <a:schemeClr val="bg2"/>
                  </a:solidFill>
                  <a:latin typeface="Arial" panose="020B0604020202020204" pitchFamily="34" charset="0"/>
                  <a:cs typeface="Arial" panose="020B0604020202020204" pitchFamily="34" charset="0"/>
                </a:rPr>
                <a:t> </a:t>
              </a:r>
              <a:r>
                <a:rPr lang="en-GB" sz="1600" cap="all" dirty="0" err="1">
                  <a:solidFill>
                    <a:schemeClr val="bg2"/>
                  </a:solidFill>
                  <a:latin typeface="Arial" panose="020B0604020202020204" pitchFamily="34" charset="0"/>
                  <a:cs typeface="Arial" panose="020B0604020202020204" pitchFamily="34" charset="0"/>
                </a:rPr>
                <a:t>Verfassung</a:t>
              </a:r>
              <a:endParaRPr lang="en-GB" sz="1600" cap="all" dirty="0">
                <a:solidFill>
                  <a:schemeClr val="bg2"/>
                </a:solidFill>
                <a:latin typeface="Arial" panose="020B0604020202020204" pitchFamily="34" charset="0"/>
                <a:cs typeface="Arial" panose="020B0604020202020204" pitchFamily="34" charset="0"/>
              </a:endParaRPr>
            </a:p>
          </p:txBody>
        </p:sp>
        <p:sp>
          <p:nvSpPr>
            <p:cNvPr id="10" name="Vrije vorm: vorm 9">
              <a:extLst>
                <a:ext uri="{FF2B5EF4-FFF2-40B4-BE49-F238E27FC236}">
                  <a16:creationId xmlns:a16="http://schemas.microsoft.com/office/drawing/2014/main" id="{BEC4B2A7-1C8B-45DB-B207-BD235386FD9E}"/>
                </a:ext>
              </a:extLst>
            </p:cNvPr>
            <p:cNvSpPr/>
            <p:nvPr/>
          </p:nvSpPr>
          <p:spPr>
            <a:xfrm>
              <a:off x="4774070" y="4008116"/>
              <a:ext cx="2808973" cy="2327896"/>
            </a:xfrm>
            <a:custGeom>
              <a:avLst/>
              <a:gdLst>
                <a:gd name="connsiteX0" fmla="*/ 0 w 2206733"/>
                <a:gd name="connsiteY0" fmla="*/ 2206733 h 2206733"/>
                <a:gd name="connsiteX1" fmla="*/ 2206733 w 2206733"/>
                <a:gd name="connsiteY1" fmla="*/ 0 h 2206733"/>
                <a:gd name="connsiteX2" fmla="*/ 2206733 w 2206733"/>
                <a:gd name="connsiteY2" fmla="*/ 2206733 h 2206733"/>
                <a:gd name="connsiteX3" fmla="*/ 0 w 2206733"/>
                <a:gd name="connsiteY3" fmla="*/ 2206733 h 2206733"/>
              </a:gdLst>
              <a:ahLst/>
              <a:cxnLst>
                <a:cxn ang="0">
                  <a:pos x="connsiteX0" y="connsiteY0"/>
                </a:cxn>
                <a:cxn ang="0">
                  <a:pos x="connsiteX1" y="connsiteY1"/>
                </a:cxn>
                <a:cxn ang="0">
                  <a:pos x="connsiteX2" y="connsiteY2"/>
                </a:cxn>
                <a:cxn ang="0">
                  <a:pos x="connsiteX3" y="connsiteY3"/>
                </a:cxn>
              </a:cxnLst>
              <a:rect l="l" t="t" r="r" b="b"/>
              <a:pathLst>
                <a:path w="2206733" h="2206733">
                  <a:moveTo>
                    <a:pt x="2206733" y="2206733"/>
                  </a:moveTo>
                  <a:cubicBezTo>
                    <a:pt x="987988" y="2206733"/>
                    <a:pt x="0" y="1218745"/>
                    <a:pt x="0" y="0"/>
                  </a:cubicBezTo>
                  <a:lnTo>
                    <a:pt x="2206733" y="0"/>
                  </a:lnTo>
                  <a:lnTo>
                    <a:pt x="2206733" y="2206733"/>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7037" tIns="141962" rIns="141962" bIns="787037" numCol="1" spcCol="1270" anchor="ctr" anchorCtr="0">
              <a:noAutofit/>
            </a:bodyPr>
            <a:lstStyle/>
            <a:p>
              <a:pPr algn="ctr" defTabSz="887222">
                <a:lnSpc>
                  <a:spcPct val="90000"/>
                </a:lnSpc>
                <a:spcBef>
                  <a:spcPct val="0"/>
                </a:spcBef>
                <a:spcAft>
                  <a:spcPct val="35000"/>
                </a:spcAft>
                <a:defRPr/>
              </a:pPr>
              <a:r>
                <a:rPr lang="en-GB" sz="1600" cap="all" dirty="0" err="1" smtClean="0">
                  <a:solidFill>
                    <a:schemeClr val="bg2"/>
                  </a:solidFill>
                  <a:latin typeface="Arial" panose="020B0604020202020204" pitchFamily="34" charset="0"/>
                  <a:cs typeface="Arial" panose="020B0604020202020204" pitchFamily="34" charset="0"/>
                </a:rPr>
                <a:t>Wissen</a:t>
              </a:r>
              <a:r>
                <a:rPr lang="en-GB" sz="1600" cap="all" dirty="0" smtClean="0">
                  <a:solidFill>
                    <a:schemeClr val="bg2"/>
                  </a:solidFill>
                  <a:latin typeface="Arial" panose="020B0604020202020204" pitchFamily="34" charset="0"/>
                  <a:cs typeface="Arial" panose="020B0604020202020204" pitchFamily="34" charset="0"/>
                </a:rPr>
                <a:t> &amp; </a:t>
              </a:r>
              <a:endParaRPr lang="en-GB" sz="1600" cap="all" dirty="0">
                <a:solidFill>
                  <a:schemeClr val="bg2"/>
                </a:solidFill>
                <a:latin typeface="Arial" panose="020B0604020202020204" pitchFamily="34" charset="0"/>
                <a:cs typeface="Arial" panose="020B0604020202020204" pitchFamily="34" charset="0"/>
              </a:endParaRPr>
            </a:p>
            <a:p>
              <a:pPr algn="ctr" defTabSz="887222">
                <a:lnSpc>
                  <a:spcPct val="90000"/>
                </a:lnSpc>
                <a:spcBef>
                  <a:spcPct val="0"/>
                </a:spcBef>
                <a:spcAft>
                  <a:spcPct val="35000"/>
                </a:spcAft>
                <a:defRPr/>
              </a:pPr>
              <a:r>
                <a:rPr lang="en-GB" sz="1600" cap="all" dirty="0" err="1">
                  <a:solidFill>
                    <a:schemeClr val="bg2"/>
                  </a:solidFill>
                  <a:latin typeface="Arial" panose="020B0604020202020204" pitchFamily="34" charset="0"/>
                  <a:cs typeface="Arial" panose="020B0604020202020204" pitchFamily="34" charset="0"/>
                </a:rPr>
                <a:t>Fertigkeiten</a:t>
              </a:r>
              <a:endParaRPr lang="en-GB" sz="1600" cap="all" dirty="0">
                <a:solidFill>
                  <a:schemeClr val="bg2"/>
                </a:solidFill>
                <a:latin typeface="Arial" panose="020B0604020202020204" pitchFamily="34" charset="0"/>
                <a:cs typeface="Arial" panose="020B0604020202020204" pitchFamily="34" charset="0"/>
              </a:endParaRPr>
            </a:p>
          </p:txBody>
        </p:sp>
      </p:grpSp>
      <p:sp>
        <p:nvSpPr>
          <p:cNvPr id="4" name="Tekstvak 3">
            <a:extLst>
              <a:ext uri="{FF2B5EF4-FFF2-40B4-BE49-F238E27FC236}">
                <a16:creationId xmlns:a16="http://schemas.microsoft.com/office/drawing/2014/main" id="{424E6D88-4CB5-4879-B28F-BEEF9BB33C88}"/>
              </a:ext>
            </a:extLst>
          </p:cNvPr>
          <p:cNvSpPr txBox="1"/>
          <p:nvPr/>
        </p:nvSpPr>
        <p:spPr>
          <a:xfrm>
            <a:off x="1144286" y="6427983"/>
            <a:ext cx="1842948" cy="368611"/>
          </a:xfrm>
          <a:prstGeom prst="rect">
            <a:avLst/>
          </a:prstGeom>
          <a:noFill/>
        </p:spPr>
        <p:txBody>
          <a:bodyPr wrap="square" rtlCol="0">
            <a:spAutoFit/>
          </a:bodyPr>
          <a:lstStyle/>
          <a:p>
            <a:pPr defTabSz="912571">
              <a:defRPr/>
            </a:pPr>
            <a:r>
              <a:rPr lang="nl-NL" sz="1796" dirty="0">
                <a:solidFill>
                  <a:prstClr val="black"/>
                </a:solidFill>
                <a:latin typeface="Calibri" panose="020F0502020204030204"/>
              </a:rPr>
              <a:t>©CENF, 2021</a:t>
            </a:r>
            <a:endParaRPr lang="en-GB" sz="1796" dirty="0">
              <a:solidFill>
                <a:prstClr val="black"/>
              </a:solidFill>
              <a:latin typeface="Calibri" panose="020F0502020204030204"/>
            </a:endParaRPr>
          </a:p>
        </p:txBody>
      </p:sp>
      <p:sp>
        <p:nvSpPr>
          <p:cNvPr id="21" name="Tekstvak 20">
            <a:extLst>
              <a:ext uri="{FF2B5EF4-FFF2-40B4-BE49-F238E27FC236}">
                <a16:creationId xmlns:a16="http://schemas.microsoft.com/office/drawing/2014/main" id="{51396A6B-EFED-4A15-8834-EBFDA5455118}"/>
              </a:ext>
            </a:extLst>
          </p:cNvPr>
          <p:cNvSpPr txBox="1"/>
          <p:nvPr/>
        </p:nvSpPr>
        <p:spPr>
          <a:xfrm>
            <a:off x="7416098" y="6385969"/>
            <a:ext cx="5088608" cy="645069"/>
          </a:xfrm>
          <a:prstGeom prst="rect">
            <a:avLst/>
          </a:prstGeom>
          <a:noFill/>
        </p:spPr>
        <p:txBody>
          <a:bodyPr wrap="square" rtlCol="0">
            <a:spAutoFit/>
          </a:bodyPr>
          <a:lstStyle/>
          <a:p>
            <a:pPr defTabSz="912571">
              <a:defRPr/>
            </a:pPr>
            <a:r>
              <a:rPr lang="nl-NL" sz="1796" dirty="0">
                <a:solidFill>
                  <a:prstClr val="black"/>
                </a:solidFill>
                <a:latin typeface="Calibri" panose="020F0502020204030204"/>
                <a:hlinkClick r:id="rId2"/>
              </a:rPr>
              <a:t>www.commoneuropeannumeracyframework.eu</a:t>
            </a:r>
            <a:endParaRPr lang="nl-NL" sz="1796" dirty="0">
              <a:solidFill>
                <a:prstClr val="black"/>
              </a:solidFill>
              <a:latin typeface="Calibri" panose="020F0502020204030204"/>
            </a:endParaRPr>
          </a:p>
          <a:p>
            <a:pPr defTabSz="912571">
              <a:defRPr/>
            </a:pPr>
            <a:endParaRPr lang="en-GB" sz="1796" dirty="0">
              <a:solidFill>
                <a:prstClr val="black"/>
              </a:solidFill>
              <a:latin typeface="Calibri" panose="020F0502020204030204"/>
            </a:endParaRPr>
          </a:p>
        </p:txBody>
      </p:sp>
      <p:sp>
        <p:nvSpPr>
          <p:cNvPr id="19" name="Tekstvak 18">
            <a:extLst>
              <a:ext uri="{FF2B5EF4-FFF2-40B4-BE49-F238E27FC236}">
                <a16:creationId xmlns:a16="http://schemas.microsoft.com/office/drawing/2014/main" id="{CCC9F50E-7C7C-46EC-8274-48FE208B4502}"/>
              </a:ext>
            </a:extLst>
          </p:cNvPr>
          <p:cNvSpPr txBox="1"/>
          <p:nvPr/>
        </p:nvSpPr>
        <p:spPr>
          <a:xfrm>
            <a:off x="6072647" y="4316099"/>
            <a:ext cx="5290152" cy="1869743"/>
          </a:xfrm>
          <a:prstGeom prst="rect">
            <a:avLst/>
          </a:prstGeom>
          <a:noFill/>
          <a:ln w="3175">
            <a:noFill/>
          </a:ln>
        </p:spPr>
        <p:txBody>
          <a:bodyPr wrap="square" rtlCol="0">
            <a:spAutoFit/>
          </a:bodyPr>
          <a:lstStyle/>
          <a:p>
            <a:pPr algn="r" defTabSz="887222">
              <a:lnSpc>
                <a:spcPct val="90000"/>
              </a:lnSpc>
              <a:spcBef>
                <a:spcPct val="0"/>
              </a:spcBef>
              <a:spcAft>
                <a:spcPts val="600"/>
              </a:spcAft>
              <a:defRPr/>
            </a:pPr>
            <a:r>
              <a:rPr lang="en-GB" sz="1400" cap="all" dirty="0" err="1">
                <a:solidFill>
                  <a:srgbClr val="00B0F0"/>
                </a:solidFill>
                <a:latin typeface="Arial" panose="020B0604020202020204" pitchFamily="34" charset="0"/>
                <a:cs typeface="Arial" panose="020B0604020202020204" pitchFamily="34" charset="0"/>
              </a:rPr>
              <a:t>Persönliche</a:t>
            </a:r>
            <a:r>
              <a:rPr lang="en-GB" sz="1400" cap="all" dirty="0">
                <a:solidFill>
                  <a:srgbClr val="00B0F0"/>
                </a:solidFill>
                <a:latin typeface="Arial" panose="020B0604020202020204" pitchFamily="34" charset="0"/>
                <a:cs typeface="Arial" panose="020B0604020202020204" pitchFamily="34" charset="0"/>
              </a:rPr>
              <a:t> </a:t>
            </a:r>
            <a:r>
              <a:rPr lang="en-GB" sz="1400" cap="all" dirty="0" err="1">
                <a:solidFill>
                  <a:srgbClr val="00B0F0"/>
                </a:solidFill>
                <a:latin typeface="Arial" panose="020B0604020202020204" pitchFamily="34" charset="0"/>
                <a:cs typeface="Arial" panose="020B0604020202020204" pitchFamily="34" charset="0"/>
              </a:rPr>
              <a:t>Verfassung</a:t>
            </a:r>
            <a:endParaRPr lang="en-GB" sz="1400" cap="all" dirty="0">
              <a:solidFill>
                <a:srgbClr val="00B0F0"/>
              </a:solidFill>
              <a:latin typeface="Arial" panose="020B0604020202020204" pitchFamily="34" charset="0"/>
              <a:cs typeface="Arial" panose="020B0604020202020204" pitchFamily="34" charset="0"/>
            </a:endParaRPr>
          </a:p>
          <a:p>
            <a:pPr algn="r" defTabSz="912571">
              <a:defRPr/>
            </a:pPr>
            <a:r>
              <a:rPr lang="en-GB" sz="1400" dirty="0" err="1" smtClean="0">
                <a:solidFill>
                  <a:srgbClr val="4472C4">
                    <a:lumMod val="50000"/>
                  </a:srgbClr>
                </a:solidFill>
                <a:latin typeface="Arial" panose="020B0604020202020204" pitchFamily="34" charset="0"/>
                <a:cs typeface="Arial" panose="020B0604020202020204" pitchFamily="34" charset="0"/>
              </a:rPr>
              <a:t>Selbstvertrauen</a:t>
            </a:r>
            <a:r>
              <a:rPr lang="en-GB" sz="1400" dirty="0">
                <a:solidFill>
                  <a:srgbClr val="4472C4">
                    <a:lumMod val="50000"/>
                  </a:srgbClr>
                </a:solidFill>
                <a:latin typeface="Arial" panose="020B0604020202020204" pitchFamily="34" charset="0"/>
                <a:cs typeface="Arial" panose="020B0604020202020204" pitchFamily="34" charset="0"/>
              </a:rPr>
              <a:t/>
            </a:r>
            <a:br>
              <a:rPr lang="en-GB" sz="1400" dirty="0">
                <a:solidFill>
                  <a:srgbClr val="4472C4">
                    <a:lumMod val="50000"/>
                  </a:srgbClr>
                </a:solidFill>
                <a:latin typeface="Arial" panose="020B0604020202020204" pitchFamily="34" charset="0"/>
                <a:cs typeface="Arial" panose="020B0604020202020204" pitchFamily="34" charset="0"/>
              </a:rPr>
            </a:br>
            <a:r>
              <a:rPr lang="en-GB" sz="1400" dirty="0">
                <a:solidFill>
                  <a:srgbClr val="4472C4">
                    <a:lumMod val="50000"/>
                  </a:srgbClr>
                </a:solidFill>
                <a:latin typeface="Arial" panose="020B0604020202020204" pitchFamily="34" charset="0"/>
                <a:cs typeface="Arial" panose="020B0604020202020204" pitchFamily="34" charset="0"/>
              </a:rPr>
              <a:t>Motivation</a:t>
            </a:r>
          </a:p>
          <a:p>
            <a:pPr algn="r" defTabSz="912571">
              <a:defRPr/>
            </a:pPr>
            <a:r>
              <a:rPr lang="en-GB" sz="1400" dirty="0">
                <a:solidFill>
                  <a:srgbClr val="4472C4">
                    <a:lumMod val="50000"/>
                  </a:srgbClr>
                </a:solidFill>
                <a:latin typeface="Arial" panose="020B0604020202020204" pitchFamily="34" charset="0"/>
                <a:cs typeface="Arial" panose="020B0604020202020204" pitchFamily="34" charset="0"/>
              </a:rPr>
              <a:t>(</a:t>
            </a:r>
            <a:r>
              <a:rPr lang="en-GB" sz="1400" dirty="0" err="1">
                <a:solidFill>
                  <a:srgbClr val="4472C4">
                    <a:lumMod val="50000"/>
                  </a:srgbClr>
                </a:solidFill>
                <a:latin typeface="Arial" panose="020B0604020202020204" pitchFamily="34" charset="0"/>
                <a:cs typeface="Arial" panose="020B0604020202020204" pitchFamily="34" charset="0"/>
              </a:rPr>
              <a:t>Positiver</a:t>
            </a:r>
            <a:r>
              <a:rPr lang="en-GB" sz="1400" dirty="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Selbstwert</a:t>
            </a:r>
            <a:endParaRPr lang="en-GB" sz="1400" dirty="0">
              <a:solidFill>
                <a:srgbClr val="4472C4">
                  <a:lumMod val="50000"/>
                </a:srgbClr>
              </a:solidFill>
              <a:latin typeface="Arial" panose="020B0604020202020204" pitchFamily="34" charset="0"/>
              <a:cs typeface="Arial" panose="020B0604020202020204" pitchFamily="34" charset="0"/>
            </a:endParaRPr>
          </a:p>
          <a:p>
            <a:pPr algn="r" defTabSz="912571">
              <a:defRPr/>
            </a:pPr>
            <a:r>
              <a:rPr lang="en-GB" sz="1400" dirty="0" err="1">
                <a:solidFill>
                  <a:srgbClr val="4472C4">
                    <a:lumMod val="50000"/>
                  </a:srgbClr>
                </a:solidFill>
                <a:latin typeface="Arial" panose="020B0604020202020204" pitchFamily="34" charset="0"/>
                <a:cs typeface="Arial" panose="020B0604020202020204" pitchFamily="34" charset="0"/>
              </a:rPr>
              <a:t>Zusammenarbeit</a:t>
            </a:r>
            <a:endParaRPr lang="en-GB" sz="1400" dirty="0">
              <a:solidFill>
                <a:srgbClr val="4472C4">
                  <a:lumMod val="50000"/>
                </a:srgbClr>
              </a:solidFill>
              <a:latin typeface="Arial" panose="020B0604020202020204" pitchFamily="34" charset="0"/>
              <a:cs typeface="Arial" panose="020B0604020202020204" pitchFamily="34" charset="0"/>
            </a:endParaRPr>
          </a:p>
          <a:p>
            <a:pPr algn="r" defTabSz="912571">
              <a:defRPr/>
            </a:pPr>
            <a:r>
              <a:rPr lang="en-GB" sz="1400" dirty="0" err="1">
                <a:solidFill>
                  <a:srgbClr val="4472C4">
                    <a:lumMod val="50000"/>
                  </a:srgbClr>
                </a:solidFill>
                <a:latin typeface="Arial" panose="020B0604020202020204" pitchFamily="34" charset="0"/>
                <a:cs typeface="Arial" panose="020B0604020202020204" pitchFamily="34" charset="0"/>
              </a:rPr>
              <a:t>Anpassungsfähigkeit</a:t>
            </a:r>
            <a:r>
              <a:rPr lang="en-GB" sz="1400" dirty="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Vielseitigkeit</a:t>
            </a:r>
            <a:endParaRPr lang="en-GB" sz="1400" dirty="0">
              <a:solidFill>
                <a:srgbClr val="4472C4">
                  <a:lumMod val="50000"/>
                </a:srgbClr>
              </a:solidFill>
              <a:latin typeface="Arial" panose="020B0604020202020204" pitchFamily="34" charset="0"/>
              <a:cs typeface="Arial" panose="020B0604020202020204" pitchFamily="34" charset="0"/>
            </a:endParaRPr>
          </a:p>
          <a:p>
            <a:pPr algn="r" defTabSz="912571">
              <a:defRPr/>
            </a:pPr>
            <a:r>
              <a:rPr lang="en-GB" sz="1400" dirty="0" err="1">
                <a:solidFill>
                  <a:srgbClr val="4472C4">
                    <a:lumMod val="50000"/>
                  </a:srgbClr>
                </a:solidFill>
                <a:latin typeface="Arial" panose="020B0604020202020204" pitchFamily="34" charset="0"/>
                <a:cs typeface="Arial" panose="020B0604020202020204" pitchFamily="34" charset="0"/>
              </a:rPr>
              <a:t>Mathematikangst</a:t>
            </a:r>
            <a:r>
              <a:rPr lang="en-GB" sz="1400" dirty="0">
                <a:solidFill>
                  <a:srgbClr val="4472C4">
                    <a:lumMod val="50000"/>
                  </a:srgbClr>
                </a:solidFill>
                <a:latin typeface="Arial" panose="020B0604020202020204" pitchFamily="34" charset="0"/>
                <a:cs typeface="Arial" panose="020B0604020202020204" pitchFamily="34" charset="0"/>
              </a:rPr>
              <a:t>/</a:t>
            </a:r>
            <a:r>
              <a:rPr lang="en-GB" sz="1400" dirty="0" err="1">
                <a:solidFill>
                  <a:srgbClr val="4472C4">
                    <a:lumMod val="50000"/>
                  </a:srgbClr>
                </a:solidFill>
                <a:latin typeface="Arial" panose="020B0604020202020204" pitchFamily="34" charset="0"/>
                <a:cs typeface="Arial" panose="020B0604020202020204" pitchFamily="34" charset="0"/>
              </a:rPr>
              <a:t>Zahlenangst</a:t>
            </a:r>
            <a:endParaRPr lang="en-GB" sz="1400" dirty="0">
              <a:solidFill>
                <a:srgbClr val="4472C4">
                  <a:lumMod val="50000"/>
                </a:srgbClr>
              </a:solidFill>
              <a:latin typeface="Arial" panose="020B0604020202020204" pitchFamily="34" charset="0"/>
              <a:cs typeface="Arial" panose="020B0604020202020204" pitchFamily="34" charset="0"/>
            </a:endParaRPr>
          </a:p>
          <a:p>
            <a:pPr algn="r" defTabSz="912571">
              <a:defRPr/>
            </a:pPr>
            <a:r>
              <a:rPr lang="en-GB" sz="1400" dirty="0" err="1">
                <a:solidFill>
                  <a:srgbClr val="4472C4">
                    <a:lumMod val="50000"/>
                  </a:srgbClr>
                </a:solidFill>
                <a:latin typeface="Arial" panose="020B0604020202020204" pitchFamily="34" charset="0"/>
                <a:cs typeface="Arial" panose="020B0604020202020204" pitchFamily="34" charset="0"/>
              </a:rPr>
              <a:t>Lernvermögen</a:t>
            </a:r>
            <a:r>
              <a:rPr lang="en-GB" sz="1400" dirty="0">
                <a:solidFill>
                  <a:srgbClr val="4472C4">
                    <a:lumMod val="50000"/>
                  </a:srgbClr>
                </a:solidFill>
                <a:latin typeface="Arial" panose="020B0604020202020204" pitchFamily="34" charset="0"/>
                <a:cs typeface="Arial" panose="020B0604020202020204" pitchFamily="34" charset="0"/>
              </a:rPr>
              <a:t>/</a:t>
            </a:r>
            <a:r>
              <a:rPr lang="en-GB" sz="1400" dirty="0" err="1">
                <a:solidFill>
                  <a:srgbClr val="4472C4">
                    <a:lumMod val="50000"/>
                  </a:srgbClr>
                </a:solidFill>
                <a:latin typeface="Arial" panose="020B0604020202020204" pitchFamily="34" charset="0"/>
                <a:cs typeface="Arial" panose="020B0604020202020204" pitchFamily="34" charset="0"/>
              </a:rPr>
              <a:t>Lernpotenzial</a:t>
            </a:r>
            <a:endParaRPr lang="en-GB" sz="1400" dirty="0">
              <a:solidFill>
                <a:srgbClr val="4472C4">
                  <a:lumMod val="50000"/>
                </a:srgbClr>
              </a:solidFill>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0A6A346D-9356-4438-BBB7-93B6553803FE}"/>
              </a:ext>
            </a:extLst>
          </p:cNvPr>
          <p:cNvSpPr txBox="1"/>
          <p:nvPr/>
        </p:nvSpPr>
        <p:spPr>
          <a:xfrm>
            <a:off x="568661" y="4285147"/>
            <a:ext cx="4255626" cy="1892826"/>
          </a:xfrm>
          <a:prstGeom prst="rect">
            <a:avLst/>
          </a:prstGeom>
          <a:noFill/>
          <a:ln w="3175">
            <a:noFill/>
          </a:ln>
        </p:spPr>
        <p:txBody>
          <a:bodyPr wrap="square" rtlCol="0">
            <a:spAutoFit/>
          </a:bodyPr>
          <a:lstStyle/>
          <a:p>
            <a:pPr defTabSz="912571">
              <a:spcAft>
                <a:spcPts val="600"/>
              </a:spcAft>
              <a:defRPr/>
            </a:pPr>
            <a:r>
              <a:rPr lang="en-GB" sz="1400" cap="all" dirty="0" err="1">
                <a:solidFill>
                  <a:srgbClr val="C00000"/>
                </a:solidFill>
                <a:latin typeface="Arial" panose="020B0604020202020204" pitchFamily="34" charset="0"/>
                <a:cs typeface="Arial" panose="020B0604020202020204" pitchFamily="34" charset="0"/>
              </a:rPr>
              <a:t>Wissen</a:t>
            </a:r>
            <a:r>
              <a:rPr lang="en-GB" sz="1400" cap="all" dirty="0">
                <a:solidFill>
                  <a:srgbClr val="C00000"/>
                </a:solidFill>
                <a:latin typeface="Arial" panose="020B0604020202020204" pitchFamily="34" charset="0"/>
                <a:cs typeface="Arial" panose="020B0604020202020204" pitchFamily="34" charset="0"/>
              </a:rPr>
              <a:t> und </a:t>
            </a:r>
            <a:r>
              <a:rPr lang="en-GB" sz="1400" cap="all" dirty="0" err="1">
                <a:solidFill>
                  <a:srgbClr val="C00000"/>
                </a:solidFill>
                <a:latin typeface="Arial" panose="020B0604020202020204" pitchFamily="34" charset="0"/>
                <a:cs typeface="Arial" panose="020B0604020202020204" pitchFamily="34" charset="0"/>
              </a:rPr>
              <a:t>Fertigkeiten</a:t>
            </a:r>
            <a:endParaRPr lang="en-GB" sz="1400" cap="all" dirty="0">
              <a:solidFill>
                <a:srgbClr val="C00000"/>
              </a:solidFill>
              <a:latin typeface="Arial" panose="020B0604020202020204" pitchFamily="34" charset="0"/>
              <a:cs typeface="Arial" panose="020B0604020202020204" pitchFamily="34" charset="0"/>
            </a:endParaRPr>
          </a:p>
          <a:p>
            <a:pPr defTabSz="912571">
              <a:defRPr/>
            </a:pPr>
            <a:r>
              <a:rPr lang="en-GB" sz="1400" dirty="0" err="1" smtClean="0">
                <a:solidFill>
                  <a:srgbClr val="4472C4">
                    <a:lumMod val="50000"/>
                  </a:srgbClr>
                </a:solidFill>
                <a:latin typeface="Arial" panose="020B0604020202020204" pitchFamily="34" charset="0"/>
                <a:cs typeface="Arial" panose="020B0604020202020204" pitchFamily="34" charset="0"/>
              </a:rPr>
              <a:t>Anzahl</a:t>
            </a:r>
            <a:r>
              <a:rPr lang="en-GB" sz="1400" dirty="0" smtClean="0">
                <a:solidFill>
                  <a:srgbClr val="4472C4">
                    <a:lumMod val="50000"/>
                  </a:srgbClr>
                </a:solidFill>
                <a:latin typeface="Arial" panose="020B0604020202020204" pitchFamily="34" charset="0"/>
                <a:cs typeface="Arial" panose="020B0604020202020204" pitchFamily="34" charset="0"/>
              </a:rPr>
              <a:t> </a:t>
            </a:r>
            <a:r>
              <a:rPr lang="en-GB" sz="1400" dirty="0">
                <a:solidFill>
                  <a:srgbClr val="4472C4">
                    <a:lumMod val="50000"/>
                  </a:srgbClr>
                </a:solidFill>
                <a:latin typeface="Arial" panose="020B0604020202020204" pitchFamily="34" charset="0"/>
                <a:cs typeface="Arial" panose="020B0604020202020204" pitchFamily="34" charset="0"/>
              </a:rPr>
              <a:t>und </a:t>
            </a:r>
            <a:r>
              <a:rPr lang="en-GB" sz="1400" dirty="0" err="1">
                <a:solidFill>
                  <a:srgbClr val="4472C4">
                    <a:lumMod val="50000"/>
                  </a:srgbClr>
                </a:solidFill>
                <a:latin typeface="Arial" panose="020B0604020202020204" pitchFamily="34" charset="0"/>
                <a:cs typeface="Arial" panose="020B0604020202020204" pitchFamily="34" charset="0"/>
              </a:rPr>
              <a:t>Menge</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a:solidFill>
                  <a:srgbClr val="4472C4">
                    <a:lumMod val="50000"/>
                  </a:srgbClr>
                </a:solidFill>
                <a:latin typeface="Arial" panose="020B0604020202020204" pitchFamily="34" charset="0"/>
                <a:cs typeface="Arial" panose="020B0604020202020204" pitchFamily="34" charset="0"/>
              </a:rPr>
              <a:t>Größe</a:t>
            </a:r>
            <a:r>
              <a:rPr lang="en-GB" sz="1400" dirty="0">
                <a:solidFill>
                  <a:srgbClr val="4472C4">
                    <a:lumMod val="50000"/>
                  </a:srgbClr>
                </a:solidFill>
                <a:latin typeface="Arial" panose="020B0604020202020204" pitchFamily="34" charset="0"/>
                <a:cs typeface="Arial" panose="020B0604020202020204" pitchFamily="34" charset="0"/>
              </a:rPr>
              <a:t> und Form</a:t>
            </a:r>
            <a:br>
              <a:rPr lang="en-GB" sz="1400" dirty="0">
                <a:solidFill>
                  <a:srgbClr val="4472C4">
                    <a:lumMod val="50000"/>
                  </a:srgbClr>
                </a:solidFill>
                <a:latin typeface="Arial" panose="020B0604020202020204" pitchFamily="34" charset="0"/>
                <a:cs typeface="Arial" panose="020B0604020202020204" pitchFamily="34" charset="0"/>
              </a:rPr>
            </a:br>
            <a:r>
              <a:rPr lang="en-GB" sz="1400" dirty="0">
                <a:solidFill>
                  <a:srgbClr val="4472C4">
                    <a:lumMod val="50000"/>
                  </a:srgbClr>
                </a:solidFill>
                <a:latin typeface="Arial" panose="020B0604020202020204" pitchFamily="34" charset="0"/>
                <a:cs typeface="Arial" panose="020B0604020202020204" pitchFamily="34" charset="0"/>
              </a:rPr>
              <a:t>Muster, </a:t>
            </a:r>
            <a:r>
              <a:rPr lang="en-GB" sz="1400" dirty="0" err="1">
                <a:solidFill>
                  <a:srgbClr val="4472C4">
                    <a:lumMod val="50000"/>
                  </a:srgbClr>
                </a:solidFill>
                <a:latin typeface="Arial" panose="020B0604020202020204" pitchFamily="34" charset="0"/>
                <a:cs typeface="Arial" panose="020B0604020202020204" pitchFamily="34" charset="0"/>
              </a:rPr>
              <a:t>Beziehungen</a:t>
            </a:r>
            <a:r>
              <a:rPr lang="en-GB" sz="1400" dirty="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Veränderungen</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a:solidFill>
                  <a:srgbClr val="4472C4">
                    <a:lumMod val="50000"/>
                  </a:srgbClr>
                </a:solidFill>
                <a:latin typeface="Arial" panose="020B0604020202020204" pitchFamily="34" charset="0"/>
                <a:cs typeface="Arial" panose="020B0604020202020204" pitchFamily="34" charset="0"/>
              </a:rPr>
              <a:t>Daten</a:t>
            </a:r>
            <a:r>
              <a:rPr lang="en-GB" sz="1400" dirty="0">
                <a:solidFill>
                  <a:srgbClr val="4472C4">
                    <a:lumMod val="50000"/>
                  </a:srgbClr>
                </a:solidFill>
                <a:latin typeface="Arial" panose="020B0604020202020204" pitchFamily="34" charset="0"/>
                <a:cs typeface="Arial" panose="020B0604020202020204" pitchFamily="34" charset="0"/>
              </a:rPr>
              <a:t> und </a:t>
            </a:r>
            <a:r>
              <a:rPr lang="en-GB" sz="1400" dirty="0" err="1">
                <a:solidFill>
                  <a:srgbClr val="4472C4">
                    <a:lumMod val="50000"/>
                  </a:srgbClr>
                </a:solidFill>
                <a:latin typeface="Arial" panose="020B0604020202020204" pitchFamily="34" charset="0"/>
                <a:cs typeface="Arial" panose="020B0604020202020204" pitchFamily="34" charset="0"/>
              </a:rPr>
              <a:t>Wahrscheinlichkeiten</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smtClean="0">
                <a:solidFill>
                  <a:srgbClr val="4472C4">
                    <a:lumMod val="50000"/>
                  </a:srgbClr>
                </a:solidFill>
                <a:latin typeface="Arial" panose="020B0604020202020204" pitchFamily="34" charset="0"/>
                <a:cs typeface="Arial" panose="020B0604020202020204" pitchFamily="34" charset="0"/>
              </a:rPr>
              <a:t>Taschenrechners</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smtClean="0">
                <a:solidFill>
                  <a:srgbClr val="4472C4">
                    <a:lumMod val="50000"/>
                  </a:srgbClr>
                </a:solidFill>
                <a:latin typeface="Arial" panose="020B0604020202020204" pitchFamily="34" charset="0"/>
                <a:cs typeface="Arial" panose="020B0604020202020204" pitchFamily="34" charset="0"/>
              </a:rPr>
              <a:t>Tabellenkalkulationsprogramme</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a:solidFill>
                  <a:srgbClr val="4472C4">
                    <a:lumMod val="50000"/>
                  </a:srgbClr>
                </a:solidFill>
                <a:latin typeface="Arial" panose="020B0604020202020204" pitchFamily="34" charset="0"/>
                <a:cs typeface="Arial" panose="020B0604020202020204" pitchFamily="34" charset="0"/>
              </a:rPr>
              <a:t>Digitale</a:t>
            </a:r>
            <a:r>
              <a:rPr lang="en-GB" sz="1400" dirty="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Kompetenzen</a:t>
            </a:r>
            <a:endParaRPr lang="en-GB" sz="1400" dirty="0">
              <a:solidFill>
                <a:srgbClr val="4472C4">
                  <a:lumMod val="50000"/>
                </a:srgbClr>
              </a:solidFill>
              <a:latin typeface="Arial" panose="020B0604020202020204" pitchFamily="34" charset="0"/>
              <a:cs typeface="Arial" panose="020B0604020202020204" pitchFamily="34" charset="0"/>
            </a:endParaRPr>
          </a:p>
        </p:txBody>
      </p:sp>
      <p:sp>
        <p:nvSpPr>
          <p:cNvPr id="5" name="Rechteck 4"/>
          <p:cNvSpPr/>
          <p:nvPr/>
        </p:nvSpPr>
        <p:spPr>
          <a:xfrm>
            <a:off x="230418" y="683055"/>
            <a:ext cx="12168188" cy="892552"/>
          </a:xfrm>
          <a:prstGeom prst="rect">
            <a:avLst/>
          </a:prstGeom>
        </p:spPr>
        <p:txBody>
          <a:bodyPr wrap="square">
            <a:spAutoFit/>
          </a:bodyPr>
          <a:lstStyle/>
          <a:p>
            <a:r>
              <a:rPr lang="de-DE" sz="2600" dirty="0" smtClean="0">
                <a:solidFill>
                  <a:srgbClr val="FBEB71"/>
                </a:solidFill>
                <a:latin typeface="Arial" panose="020B0604020202020204" pitchFamily="34" charset="0"/>
                <a:ea typeface="+mj-ea"/>
                <a:cs typeface="Arial" panose="020B0604020202020204" pitchFamily="34" charset="0"/>
              </a:rPr>
              <a:t>Worauf</a:t>
            </a:r>
            <a:r>
              <a:rPr lang="de-DE" dirty="0" smtClean="0"/>
              <a:t> </a:t>
            </a:r>
            <a:r>
              <a:rPr lang="de-DE" sz="2600" dirty="0">
                <a:solidFill>
                  <a:srgbClr val="FBEB71"/>
                </a:solidFill>
                <a:latin typeface="Arial" panose="020B0604020202020204" pitchFamily="34" charset="0"/>
                <a:ea typeface="+mj-ea"/>
                <a:cs typeface="Arial" panose="020B0604020202020204" pitchFamily="34" charset="0"/>
              </a:rPr>
              <a:t>es ankommt, den </a:t>
            </a:r>
            <a:r>
              <a:rPr lang="de-DE" sz="2600" dirty="0" smtClean="0">
                <a:solidFill>
                  <a:srgbClr val="FBEB71"/>
                </a:solidFill>
                <a:latin typeface="Arial" panose="020B0604020202020204" pitchFamily="34" charset="0"/>
                <a:ea typeface="+mj-ea"/>
                <a:cs typeface="Arial" panose="020B0604020202020204" pitchFamily="34" charset="0"/>
              </a:rPr>
              <a:t>alltäglichen Umgang </a:t>
            </a:r>
          </a:p>
          <a:p>
            <a:r>
              <a:rPr lang="de-DE" sz="2600" dirty="0" smtClean="0">
                <a:solidFill>
                  <a:srgbClr val="FBEB71"/>
                </a:solidFill>
                <a:latin typeface="Arial" panose="020B0604020202020204" pitchFamily="34" charset="0"/>
                <a:ea typeface="+mj-ea"/>
                <a:cs typeface="Arial" panose="020B0604020202020204" pitchFamily="34" charset="0"/>
              </a:rPr>
              <a:t>mit </a:t>
            </a:r>
            <a:r>
              <a:rPr lang="de-DE" sz="2600" dirty="0">
                <a:solidFill>
                  <a:srgbClr val="FBEB71"/>
                </a:solidFill>
                <a:latin typeface="Arial" panose="020B0604020202020204" pitchFamily="34" charset="0"/>
                <a:ea typeface="+mj-ea"/>
                <a:cs typeface="Arial" panose="020B0604020202020204" pitchFamily="34" charset="0"/>
              </a:rPr>
              <a:t>zahlenbezogenen Sachverhalten zu verbessern</a:t>
            </a:r>
          </a:p>
        </p:txBody>
      </p:sp>
    </p:spTree>
    <p:extLst>
      <p:ext uri="{BB962C8B-B14F-4D97-AF65-F5344CB8AC3E}">
        <p14:creationId xmlns:p14="http://schemas.microsoft.com/office/powerpoint/2010/main" val="333204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Wie wir Lehrpläne kennen …</a:t>
            </a:r>
            <a:endParaRPr lang="de-DE" sz="3194" dirty="0">
              <a:solidFill>
                <a:srgbClr val="FFFF00"/>
              </a:solidFill>
              <a:latin typeface="Arial" panose="020B0604020202020204" pitchFamily="34" charset="0"/>
              <a:cs typeface="Arial" panose="020B0604020202020204" pitchFamily="34" charset="0"/>
            </a:endParaRPr>
          </a:p>
        </p:txBody>
      </p:sp>
      <p:sp>
        <p:nvSpPr>
          <p:cNvPr id="14" name="Inhaltsplatzhalter 2"/>
          <p:cNvSpPr>
            <a:spLocks noGrp="1"/>
          </p:cNvSpPr>
          <p:nvPr>
            <p:ph idx="4294967295"/>
          </p:nvPr>
        </p:nvSpPr>
        <p:spPr>
          <a:xfrm>
            <a:off x="0" y="1926000"/>
            <a:ext cx="12168000" cy="4320000"/>
          </a:xfrm>
        </p:spPr>
        <p:txBody>
          <a:bodyPr rtlCol="0">
            <a:noAutofit/>
          </a:bodyPr>
          <a:lstStyle/>
          <a:p>
            <a:pPr marL="0" indent="0" algn="ctr">
              <a:spcBef>
                <a:spcPts val="998"/>
              </a:spcBef>
              <a:buNone/>
            </a:pPr>
            <a:endParaRPr lang="de-DE" sz="1600" dirty="0" smtClean="0">
              <a:solidFill>
                <a:srgbClr val="C00000"/>
              </a:solidFill>
            </a:endParaRPr>
          </a:p>
          <a:p>
            <a:pPr marL="0" indent="0">
              <a:spcBef>
                <a:spcPts val="998"/>
              </a:spcBef>
              <a:buNone/>
            </a:pPr>
            <a:endParaRPr lang="de-DE" sz="1796" dirty="0">
              <a:solidFill>
                <a:prstClr val="black"/>
              </a:solidFill>
              <a:latin typeface="Arial" panose="020B0604020202020204" pitchFamily="34" charset="0"/>
              <a:cs typeface="Arial" panose="020B0604020202020204" pitchFamily="34" charset="0"/>
            </a:endParaRPr>
          </a:p>
          <a:p>
            <a:pPr marL="0" indent="0">
              <a:spcBef>
                <a:spcPts val="998"/>
              </a:spcBef>
              <a:buNone/>
            </a:pPr>
            <a:endParaRPr lang="de-DE" sz="1996" dirty="0">
              <a:solidFill>
                <a:prstClr val="black"/>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0" y="6318000"/>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68544" y="6318000"/>
            <a:ext cx="599643" cy="540000"/>
          </a:xfrm>
        </p:spPr>
        <p:txBody>
          <a:bodyPr/>
          <a:lstStyle/>
          <a:p>
            <a:fld id="{BD266BE7-899D-4075-917F-DBDE33B6B692}" type="slidenum">
              <a:rPr lang="de-AT" smtClean="0"/>
              <a:pPr/>
              <a:t>8</a:t>
            </a:fld>
            <a:endParaRPr lang="de-AT" dirty="0"/>
          </a:p>
        </p:txBody>
      </p:sp>
      <p:sp>
        <p:nvSpPr>
          <p:cNvPr id="6" name="Vrije vorm: vorm 9">
            <a:extLst>
              <a:ext uri="{FF2B5EF4-FFF2-40B4-BE49-F238E27FC236}">
                <a16:creationId xmlns:a16="http://schemas.microsoft.com/office/drawing/2014/main" id="{BEC4B2A7-1C8B-45DB-B207-BD235386FD9E}"/>
              </a:ext>
            </a:extLst>
          </p:cNvPr>
          <p:cNvSpPr/>
          <p:nvPr/>
        </p:nvSpPr>
        <p:spPr>
          <a:xfrm>
            <a:off x="3166839" y="3850939"/>
            <a:ext cx="2520000" cy="2160000"/>
          </a:xfrm>
          <a:custGeom>
            <a:avLst/>
            <a:gdLst>
              <a:gd name="connsiteX0" fmla="*/ 0 w 2206733"/>
              <a:gd name="connsiteY0" fmla="*/ 2206733 h 2206733"/>
              <a:gd name="connsiteX1" fmla="*/ 2206733 w 2206733"/>
              <a:gd name="connsiteY1" fmla="*/ 0 h 2206733"/>
              <a:gd name="connsiteX2" fmla="*/ 2206733 w 2206733"/>
              <a:gd name="connsiteY2" fmla="*/ 2206733 h 2206733"/>
              <a:gd name="connsiteX3" fmla="*/ 0 w 2206733"/>
              <a:gd name="connsiteY3" fmla="*/ 2206733 h 2206733"/>
            </a:gdLst>
            <a:ahLst/>
            <a:cxnLst>
              <a:cxn ang="0">
                <a:pos x="connsiteX0" y="connsiteY0"/>
              </a:cxn>
              <a:cxn ang="0">
                <a:pos x="connsiteX1" y="connsiteY1"/>
              </a:cxn>
              <a:cxn ang="0">
                <a:pos x="connsiteX2" y="connsiteY2"/>
              </a:cxn>
              <a:cxn ang="0">
                <a:pos x="connsiteX3" y="connsiteY3"/>
              </a:cxn>
            </a:cxnLst>
            <a:rect l="l" t="t" r="r" b="b"/>
            <a:pathLst>
              <a:path w="2206733" h="2206733">
                <a:moveTo>
                  <a:pt x="2206733" y="2206733"/>
                </a:moveTo>
                <a:cubicBezTo>
                  <a:pt x="987988" y="2206733"/>
                  <a:pt x="0" y="1218745"/>
                  <a:pt x="0" y="0"/>
                </a:cubicBezTo>
                <a:lnTo>
                  <a:pt x="2206733" y="0"/>
                </a:lnTo>
                <a:lnTo>
                  <a:pt x="2206733" y="2206733"/>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7037" tIns="141962" rIns="141962" bIns="787037" numCol="1" spcCol="1270" anchor="ctr" anchorCtr="0">
            <a:noAutofit/>
          </a:bodyPr>
          <a:lstStyle/>
          <a:p>
            <a:pPr algn="ctr" defTabSz="887222">
              <a:lnSpc>
                <a:spcPct val="90000"/>
              </a:lnSpc>
              <a:spcBef>
                <a:spcPct val="0"/>
              </a:spcBef>
              <a:spcAft>
                <a:spcPct val="35000"/>
              </a:spcAft>
              <a:defRPr/>
            </a:pPr>
            <a:r>
              <a:rPr lang="en-GB" sz="1600" cap="all" dirty="0" err="1" smtClean="0">
                <a:solidFill>
                  <a:schemeClr val="bg2"/>
                </a:solidFill>
                <a:latin typeface="Arial" panose="020B0604020202020204" pitchFamily="34" charset="0"/>
                <a:cs typeface="Arial" panose="020B0604020202020204" pitchFamily="34" charset="0"/>
              </a:rPr>
              <a:t>Wissen</a:t>
            </a:r>
            <a:r>
              <a:rPr lang="en-GB" sz="1600" cap="all" dirty="0" smtClean="0">
                <a:solidFill>
                  <a:schemeClr val="bg2"/>
                </a:solidFill>
                <a:latin typeface="Arial" panose="020B0604020202020204" pitchFamily="34" charset="0"/>
                <a:cs typeface="Arial" panose="020B0604020202020204" pitchFamily="34" charset="0"/>
              </a:rPr>
              <a:t> &amp; </a:t>
            </a:r>
            <a:endParaRPr lang="en-GB" sz="1600" cap="all" dirty="0">
              <a:solidFill>
                <a:schemeClr val="bg2"/>
              </a:solidFill>
              <a:latin typeface="Arial" panose="020B0604020202020204" pitchFamily="34" charset="0"/>
              <a:cs typeface="Arial" panose="020B0604020202020204" pitchFamily="34" charset="0"/>
            </a:endParaRPr>
          </a:p>
          <a:p>
            <a:pPr algn="ctr" defTabSz="887222">
              <a:lnSpc>
                <a:spcPct val="90000"/>
              </a:lnSpc>
              <a:spcBef>
                <a:spcPct val="0"/>
              </a:spcBef>
              <a:spcAft>
                <a:spcPct val="35000"/>
              </a:spcAft>
              <a:defRPr/>
            </a:pPr>
            <a:r>
              <a:rPr lang="en-GB" sz="1600" cap="all" dirty="0" err="1">
                <a:solidFill>
                  <a:schemeClr val="bg2"/>
                </a:solidFill>
                <a:latin typeface="Arial" panose="020B0604020202020204" pitchFamily="34" charset="0"/>
                <a:cs typeface="Arial" panose="020B0604020202020204" pitchFamily="34" charset="0"/>
              </a:rPr>
              <a:t>Fertigkeiten</a:t>
            </a:r>
            <a:endParaRPr lang="en-GB" sz="1600" cap="all" dirty="0">
              <a:solidFill>
                <a:schemeClr val="bg2"/>
              </a:solidFill>
              <a:latin typeface="Arial" panose="020B0604020202020204" pitchFamily="34" charset="0"/>
              <a:cs typeface="Arial" panose="020B0604020202020204" pitchFamily="34" charset="0"/>
            </a:endParaRPr>
          </a:p>
        </p:txBody>
      </p:sp>
      <p:sp>
        <p:nvSpPr>
          <p:cNvPr id="7" name="Tekstvak 5">
            <a:extLst>
              <a:ext uri="{FF2B5EF4-FFF2-40B4-BE49-F238E27FC236}">
                <a16:creationId xmlns:a16="http://schemas.microsoft.com/office/drawing/2014/main" id="{0A6A346D-9356-4438-BBB7-93B6553803FE}"/>
              </a:ext>
            </a:extLst>
          </p:cNvPr>
          <p:cNvSpPr txBox="1"/>
          <p:nvPr/>
        </p:nvSpPr>
        <p:spPr>
          <a:xfrm>
            <a:off x="172876" y="3862066"/>
            <a:ext cx="4255626" cy="1892826"/>
          </a:xfrm>
          <a:prstGeom prst="rect">
            <a:avLst/>
          </a:prstGeom>
          <a:noFill/>
          <a:ln w="3175">
            <a:noFill/>
          </a:ln>
        </p:spPr>
        <p:txBody>
          <a:bodyPr wrap="square" rtlCol="0">
            <a:spAutoFit/>
          </a:bodyPr>
          <a:lstStyle/>
          <a:p>
            <a:pPr defTabSz="912571">
              <a:spcAft>
                <a:spcPts val="600"/>
              </a:spcAft>
              <a:defRPr/>
            </a:pPr>
            <a:r>
              <a:rPr lang="en-GB" sz="1400" cap="all" dirty="0" err="1">
                <a:solidFill>
                  <a:srgbClr val="C00000"/>
                </a:solidFill>
                <a:latin typeface="Arial" panose="020B0604020202020204" pitchFamily="34" charset="0"/>
                <a:cs typeface="Arial" panose="020B0604020202020204" pitchFamily="34" charset="0"/>
              </a:rPr>
              <a:t>Wissen</a:t>
            </a:r>
            <a:r>
              <a:rPr lang="en-GB" sz="1400" cap="all" dirty="0">
                <a:solidFill>
                  <a:srgbClr val="C00000"/>
                </a:solidFill>
                <a:latin typeface="Arial" panose="020B0604020202020204" pitchFamily="34" charset="0"/>
                <a:cs typeface="Arial" panose="020B0604020202020204" pitchFamily="34" charset="0"/>
              </a:rPr>
              <a:t> und </a:t>
            </a:r>
            <a:r>
              <a:rPr lang="en-GB" sz="1400" cap="all" dirty="0" err="1">
                <a:solidFill>
                  <a:srgbClr val="C00000"/>
                </a:solidFill>
                <a:latin typeface="Arial" panose="020B0604020202020204" pitchFamily="34" charset="0"/>
                <a:cs typeface="Arial" panose="020B0604020202020204" pitchFamily="34" charset="0"/>
              </a:rPr>
              <a:t>Fertigkeiten</a:t>
            </a:r>
            <a:endParaRPr lang="en-GB" sz="1400" cap="all" dirty="0">
              <a:solidFill>
                <a:srgbClr val="C00000"/>
              </a:solidFill>
              <a:latin typeface="Arial" panose="020B0604020202020204" pitchFamily="34" charset="0"/>
              <a:cs typeface="Arial" panose="020B0604020202020204" pitchFamily="34" charset="0"/>
            </a:endParaRPr>
          </a:p>
          <a:p>
            <a:pPr defTabSz="912571">
              <a:defRPr/>
            </a:pPr>
            <a:r>
              <a:rPr lang="en-GB" sz="1400" dirty="0" err="1" smtClean="0">
                <a:solidFill>
                  <a:srgbClr val="4472C4">
                    <a:lumMod val="50000"/>
                  </a:srgbClr>
                </a:solidFill>
                <a:latin typeface="Arial" panose="020B0604020202020204" pitchFamily="34" charset="0"/>
                <a:cs typeface="Arial" panose="020B0604020202020204" pitchFamily="34" charset="0"/>
              </a:rPr>
              <a:t>Anzahl</a:t>
            </a:r>
            <a:r>
              <a:rPr lang="en-GB" sz="1400" dirty="0" smtClean="0">
                <a:solidFill>
                  <a:srgbClr val="4472C4">
                    <a:lumMod val="50000"/>
                  </a:srgbClr>
                </a:solidFill>
                <a:latin typeface="Arial" panose="020B0604020202020204" pitchFamily="34" charset="0"/>
                <a:cs typeface="Arial" panose="020B0604020202020204" pitchFamily="34" charset="0"/>
              </a:rPr>
              <a:t> </a:t>
            </a:r>
            <a:r>
              <a:rPr lang="en-GB" sz="1400" dirty="0">
                <a:solidFill>
                  <a:srgbClr val="4472C4">
                    <a:lumMod val="50000"/>
                  </a:srgbClr>
                </a:solidFill>
                <a:latin typeface="Arial" panose="020B0604020202020204" pitchFamily="34" charset="0"/>
                <a:cs typeface="Arial" panose="020B0604020202020204" pitchFamily="34" charset="0"/>
              </a:rPr>
              <a:t>und </a:t>
            </a:r>
            <a:r>
              <a:rPr lang="en-GB" sz="1400" dirty="0" err="1">
                <a:solidFill>
                  <a:srgbClr val="4472C4">
                    <a:lumMod val="50000"/>
                  </a:srgbClr>
                </a:solidFill>
                <a:latin typeface="Arial" panose="020B0604020202020204" pitchFamily="34" charset="0"/>
                <a:cs typeface="Arial" panose="020B0604020202020204" pitchFamily="34" charset="0"/>
              </a:rPr>
              <a:t>Menge</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a:solidFill>
                  <a:srgbClr val="4472C4">
                    <a:lumMod val="50000"/>
                  </a:srgbClr>
                </a:solidFill>
                <a:latin typeface="Arial" panose="020B0604020202020204" pitchFamily="34" charset="0"/>
                <a:cs typeface="Arial" panose="020B0604020202020204" pitchFamily="34" charset="0"/>
              </a:rPr>
              <a:t>Größe</a:t>
            </a:r>
            <a:r>
              <a:rPr lang="en-GB" sz="1400" dirty="0">
                <a:solidFill>
                  <a:srgbClr val="4472C4">
                    <a:lumMod val="50000"/>
                  </a:srgbClr>
                </a:solidFill>
                <a:latin typeface="Arial" panose="020B0604020202020204" pitchFamily="34" charset="0"/>
                <a:cs typeface="Arial" panose="020B0604020202020204" pitchFamily="34" charset="0"/>
              </a:rPr>
              <a:t> und Form</a:t>
            </a:r>
            <a:br>
              <a:rPr lang="en-GB" sz="1400" dirty="0">
                <a:solidFill>
                  <a:srgbClr val="4472C4">
                    <a:lumMod val="50000"/>
                  </a:srgbClr>
                </a:solidFill>
                <a:latin typeface="Arial" panose="020B0604020202020204" pitchFamily="34" charset="0"/>
                <a:cs typeface="Arial" panose="020B0604020202020204" pitchFamily="34" charset="0"/>
              </a:rPr>
            </a:br>
            <a:r>
              <a:rPr lang="en-GB" sz="1400" dirty="0">
                <a:solidFill>
                  <a:srgbClr val="4472C4">
                    <a:lumMod val="50000"/>
                  </a:srgbClr>
                </a:solidFill>
                <a:latin typeface="Arial" panose="020B0604020202020204" pitchFamily="34" charset="0"/>
                <a:cs typeface="Arial" panose="020B0604020202020204" pitchFamily="34" charset="0"/>
              </a:rPr>
              <a:t>Muster, </a:t>
            </a:r>
            <a:r>
              <a:rPr lang="en-GB" sz="1400" dirty="0" err="1">
                <a:solidFill>
                  <a:srgbClr val="4472C4">
                    <a:lumMod val="50000"/>
                  </a:srgbClr>
                </a:solidFill>
                <a:latin typeface="Arial" panose="020B0604020202020204" pitchFamily="34" charset="0"/>
                <a:cs typeface="Arial" panose="020B0604020202020204" pitchFamily="34" charset="0"/>
              </a:rPr>
              <a:t>Beziehungen</a:t>
            </a:r>
            <a:r>
              <a:rPr lang="en-GB" sz="1400" dirty="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Veränderungen</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a:solidFill>
                  <a:srgbClr val="4472C4">
                    <a:lumMod val="50000"/>
                  </a:srgbClr>
                </a:solidFill>
                <a:latin typeface="Arial" panose="020B0604020202020204" pitchFamily="34" charset="0"/>
                <a:cs typeface="Arial" panose="020B0604020202020204" pitchFamily="34" charset="0"/>
              </a:rPr>
              <a:t>Daten</a:t>
            </a:r>
            <a:r>
              <a:rPr lang="en-GB" sz="1400" dirty="0">
                <a:solidFill>
                  <a:srgbClr val="4472C4">
                    <a:lumMod val="50000"/>
                  </a:srgbClr>
                </a:solidFill>
                <a:latin typeface="Arial" panose="020B0604020202020204" pitchFamily="34" charset="0"/>
                <a:cs typeface="Arial" panose="020B0604020202020204" pitchFamily="34" charset="0"/>
              </a:rPr>
              <a:t> und </a:t>
            </a:r>
            <a:r>
              <a:rPr lang="en-GB" sz="1400" dirty="0" err="1">
                <a:solidFill>
                  <a:srgbClr val="4472C4">
                    <a:lumMod val="50000"/>
                  </a:srgbClr>
                </a:solidFill>
                <a:latin typeface="Arial" panose="020B0604020202020204" pitchFamily="34" charset="0"/>
                <a:cs typeface="Arial" panose="020B0604020202020204" pitchFamily="34" charset="0"/>
              </a:rPr>
              <a:t>Wahrscheinlichkeiten</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smtClean="0">
                <a:solidFill>
                  <a:srgbClr val="4472C4">
                    <a:lumMod val="50000"/>
                  </a:srgbClr>
                </a:solidFill>
                <a:latin typeface="Arial" panose="020B0604020202020204" pitchFamily="34" charset="0"/>
                <a:cs typeface="Arial" panose="020B0604020202020204" pitchFamily="34" charset="0"/>
              </a:rPr>
              <a:t>Taschenrechners</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smtClean="0">
                <a:solidFill>
                  <a:srgbClr val="4472C4">
                    <a:lumMod val="50000"/>
                  </a:srgbClr>
                </a:solidFill>
                <a:latin typeface="Arial" panose="020B0604020202020204" pitchFamily="34" charset="0"/>
                <a:cs typeface="Arial" panose="020B0604020202020204" pitchFamily="34" charset="0"/>
              </a:rPr>
              <a:t>Tabellenkalkulationsprogramme</a:t>
            </a:r>
            <a:endParaRPr lang="en-GB" sz="1400" dirty="0">
              <a:solidFill>
                <a:srgbClr val="4472C4">
                  <a:lumMod val="50000"/>
                </a:srgbClr>
              </a:solidFill>
              <a:latin typeface="Arial" panose="020B0604020202020204" pitchFamily="34" charset="0"/>
              <a:cs typeface="Arial" panose="020B0604020202020204" pitchFamily="34" charset="0"/>
            </a:endParaRPr>
          </a:p>
          <a:p>
            <a:pPr defTabSz="912571">
              <a:defRPr/>
            </a:pPr>
            <a:r>
              <a:rPr lang="en-GB" sz="1400" dirty="0" err="1">
                <a:solidFill>
                  <a:srgbClr val="4472C4">
                    <a:lumMod val="50000"/>
                  </a:srgbClr>
                </a:solidFill>
                <a:latin typeface="Arial" panose="020B0604020202020204" pitchFamily="34" charset="0"/>
                <a:cs typeface="Arial" panose="020B0604020202020204" pitchFamily="34" charset="0"/>
              </a:rPr>
              <a:t>Digitale</a:t>
            </a:r>
            <a:r>
              <a:rPr lang="en-GB" sz="1400" dirty="0">
                <a:solidFill>
                  <a:srgbClr val="4472C4">
                    <a:lumMod val="50000"/>
                  </a:srgbClr>
                </a:solidFill>
                <a:latin typeface="Arial" panose="020B0604020202020204" pitchFamily="34" charset="0"/>
                <a:cs typeface="Arial" panose="020B0604020202020204" pitchFamily="34" charset="0"/>
              </a:rPr>
              <a:t> </a:t>
            </a:r>
            <a:r>
              <a:rPr lang="en-GB" sz="1400" dirty="0" err="1">
                <a:solidFill>
                  <a:srgbClr val="4472C4">
                    <a:lumMod val="50000"/>
                  </a:srgbClr>
                </a:solidFill>
                <a:latin typeface="Arial" panose="020B0604020202020204" pitchFamily="34" charset="0"/>
                <a:cs typeface="Arial" panose="020B0604020202020204" pitchFamily="34" charset="0"/>
              </a:rPr>
              <a:t>Kompetenzen</a:t>
            </a:r>
            <a:endParaRPr lang="en-GB" sz="1400" dirty="0">
              <a:solidFill>
                <a:srgbClr val="4472C4">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88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0" y="457200"/>
            <a:ext cx="12132000" cy="1332000"/>
          </a:xfrm>
        </p:spPr>
        <p:txBody>
          <a:bodyPr rtlCol="0">
            <a:noAutofit/>
          </a:bodyPr>
          <a:lstStyle/>
          <a:p>
            <a:r>
              <a:rPr lang="de-DE" dirty="0" smtClean="0"/>
              <a:t>Wie wir Unterrichtspläne kennen … </a:t>
            </a:r>
            <a:endParaRPr lang="de-DE" sz="3194" dirty="0">
              <a:solidFill>
                <a:srgbClr val="FFFF00"/>
              </a:solidFill>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3"/>
          </p:nvPr>
        </p:nvSpPr>
        <p:spPr>
          <a:xfrm>
            <a:off x="-54217" y="6027054"/>
            <a:ext cx="11568544" cy="540000"/>
          </a:xfrm>
        </p:spPr>
        <p:txBody>
          <a:bodyPr/>
          <a:lstStyle/>
          <a:p>
            <a:pPr algn="r"/>
            <a:endParaRPr lang="de-AT" dirty="0" smtClean="0"/>
          </a:p>
          <a:p>
            <a:pPr algn="r"/>
            <a:r>
              <a:rPr lang="de-AT" dirty="0"/>
              <a:t>PD Modul: CENF und Aspekte von </a:t>
            </a:r>
            <a:r>
              <a:rPr lang="de-AT" dirty="0" err="1"/>
              <a:t>Numeracy</a:t>
            </a:r>
            <a:endParaRPr lang="de-DE" dirty="0"/>
          </a:p>
          <a:p>
            <a:pPr algn="r"/>
            <a:endParaRPr lang="de-DE" dirty="0"/>
          </a:p>
        </p:txBody>
      </p:sp>
      <p:sp>
        <p:nvSpPr>
          <p:cNvPr id="5" name="Foliennummernplatzhalter 4"/>
          <p:cNvSpPr>
            <a:spLocks noGrp="1"/>
          </p:cNvSpPr>
          <p:nvPr>
            <p:ph type="sldNum" sz="quarter" idx="4"/>
          </p:nvPr>
        </p:nvSpPr>
        <p:spPr>
          <a:xfrm>
            <a:off x="11514327" y="6027054"/>
            <a:ext cx="599643" cy="540000"/>
          </a:xfrm>
        </p:spPr>
        <p:txBody>
          <a:bodyPr/>
          <a:lstStyle/>
          <a:p>
            <a:fld id="{BD266BE7-899D-4075-917F-DBDE33B6B692}" type="slidenum">
              <a:rPr lang="de-AT" smtClean="0"/>
              <a:pPr/>
              <a:t>9</a:t>
            </a:fld>
            <a:endParaRPr lang="de-AT" dirty="0"/>
          </a:p>
        </p:txBody>
      </p:sp>
      <p:graphicFrame>
        <p:nvGraphicFramePr>
          <p:cNvPr id="27" name="Inhaltsplatzhalter 9"/>
          <p:cNvGraphicFramePr>
            <a:graphicFrameLocks/>
          </p:cNvGraphicFramePr>
          <p:nvPr>
            <p:extLst>
              <p:ext uri="{D42A27DB-BD31-4B8C-83A1-F6EECF244321}">
                <p14:modId xmlns:p14="http://schemas.microsoft.com/office/powerpoint/2010/main" val="3573726436"/>
              </p:ext>
            </p:extLst>
          </p:nvPr>
        </p:nvGraphicFramePr>
        <p:xfrm>
          <a:off x="-27947" y="2034359"/>
          <a:ext cx="12113970" cy="3876720"/>
        </p:xfrm>
        <a:graphic>
          <a:graphicData uri="http://schemas.openxmlformats.org/drawingml/2006/table">
            <a:tbl>
              <a:tblPr firstRow="1" bandRow="1">
                <a:tableStyleId>{BC89EF96-8CEA-46FF-86C4-4CE0E7609802}</a:tableStyleId>
              </a:tblPr>
              <a:tblGrid>
                <a:gridCol w="2571780">
                  <a:extLst>
                    <a:ext uri="{9D8B030D-6E8A-4147-A177-3AD203B41FA5}">
                      <a16:colId xmlns:a16="http://schemas.microsoft.com/office/drawing/2014/main" val="2067462212"/>
                    </a:ext>
                  </a:extLst>
                </a:gridCol>
                <a:gridCol w="2458381">
                  <a:extLst>
                    <a:ext uri="{9D8B030D-6E8A-4147-A177-3AD203B41FA5}">
                      <a16:colId xmlns:a16="http://schemas.microsoft.com/office/drawing/2014/main" val="935362359"/>
                    </a:ext>
                  </a:extLst>
                </a:gridCol>
                <a:gridCol w="2519239">
                  <a:extLst>
                    <a:ext uri="{9D8B030D-6E8A-4147-A177-3AD203B41FA5}">
                      <a16:colId xmlns:a16="http://schemas.microsoft.com/office/drawing/2014/main" val="4028429362"/>
                    </a:ext>
                  </a:extLst>
                </a:gridCol>
                <a:gridCol w="2351307">
                  <a:extLst>
                    <a:ext uri="{9D8B030D-6E8A-4147-A177-3AD203B41FA5}">
                      <a16:colId xmlns:a16="http://schemas.microsoft.com/office/drawing/2014/main" val="120225819"/>
                    </a:ext>
                  </a:extLst>
                </a:gridCol>
                <a:gridCol w="2213263">
                  <a:extLst>
                    <a:ext uri="{9D8B030D-6E8A-4147-A177-3AD203B41FA5}">
                      <a16:colId xmlns:a16="http://schemas.microsoft.com/office/drawing/2014/main" val="1821124542"/>
                    </a:ext>
                  </a:extLst>
                </a:gridCol>
              </a:tblGrid>
              <a:tr h="701820">
                <a:tc>
                  <a:txBody>
                    <a:bodyPr/>
                    <a:lstStyle/>
                    <a:p>
                      <a:pPr algn="ctr"/>
                      <a:endParaRPr lang="de-AT" sz="1600" b="0"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5000"/>
                      </a:schemeClr>
                    </a:solidFill>
                  </a:tcPr>
                </a:tc>
                <a:tc>
                  <a:txBody>
                    <a:bodyPr/>
                    <a:lstStyle/>
                    <a:p>
                      <a:pPr algn="ctr"/>
                      <a:endParaRPr lang="de-DE" sz="1200" b="0" kern="1200" dirty="0" smtClean="0">
                        <a:solidFill>
                          <a:schemeClr val="tx1"/>
                        </a:solidFill>
                        <a:latin typeface="Arial" panose="020B0604020202020204" pitchFamily="34" charset="0"/>
                        <a:ea typeface="+mn-ea"/>
                        <a:cs typeface="Arial" panose="020B0604020202020204" pitchFamily="34" charset="0"/>
                      </a:endParaRPr>
                    </a:p>
                    <a:p>
                      <a:pPr algn="ctr"/>
                      <a:r>
                        <a:rPr lang="de-DE" sz="1200" b="0" kern="1200" dirty="0" smtClean="0">
                          <a:solidFill>
                            <a:schemeClr val="tx1"/>
                          </a:solidFill>
                          <a:latin typeface="Arial" panose="020B0604020202020204" pitchFamily="34" charset="0"/>
                          <a:ea typeface="+mn-ea"/>
                          <a:cs typeface="Arial" panose="020B0604020202020204" pitchFamily="34" charset="0"/>
                        </a:rPr>
                        <a:t>Stufe 1</a:t>
                      </a:r>
                      <a:endParaRPr lang="de-AT" sz="1200" b="0"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5000"/>
                      </a:schemeClr>
                    </a:solidFill>
                  </a:tcPr>
                </a:tc>
                <a:tc>
                  <a:txBody>
                    <a:bodyPr/>
                    <a:lstStyle/>
                    <a:p>
                      <a:pPr algn="ctr"/>
                      <a:endParaRPr lang="de-DE" sz="1200" b="0" kern="1200" dirty="0" smtClean="0">
                        <a:solidFill>
                          <a:schemeClr val="tx1"/>
                        </a:solidFill>
                        <a:latin typeface="Arial" panose="020B0604020202020204" pitchFamily="34" charset="0"/>
                        <a:ea typeface="+mn-ea"/>
                        <a:cs typeface="Arial" panose="020B0604020202020204" pitchFamily="34" charset="0"/>
                      </a:endParaRPr>
                    </a:p>
                    <a:p>
                      <a:pPr algn="ctr"/>
                      <a:r>
                        <a:rPr lang="de-DE" sz="1200" b="0" kern="1200" dirty="0" smtClean="0">
                          <a:solidFill>
                            <a:schemeClr val="tx1"/>
                          </a:solidFill>
                          <a:latin typeface="Arial" panose="020B0604020202020204" pitchFamily="34" charset="0"/>
                          <a:ea typeface="+mn-ea"/>
                          <a:cs typeface="Arial" panose="020B0604020202020204" pitchFamily="34" charset="0"/>
                        </a:rPr>
                        <a:t>Stufe 2</a:t>
                      </a:r>
                      <a:endParaRPr lang="de-AT" sz="1200" b="0"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5000"/>
                      </a:schemeClr>
                    </a:solidFill>
                  </a:tcPr>
                </a:tc>
                <a:tc>
                  <a:txBody>
                    <a:bodyPr/>
                    <a:lstStyle/>
                    <a:p>
                      <a:pPr algn="ctr"/>
                      <a:endParaRPr lang="de-DE" sz="1200" b="0" kern="1200" dirty="0" smtClean="0">
                        <a:solidFill>
                          <a:schemeClr val="tx1"/>
                        </a:solidFill>
                        <a:latin typeface="Arial" panose="020B0604020202020204" pitchFamily="34" charset="0"/>
                        <a:ea typeface="+mn-ea"/>
                        <a:cs typeface="Arial" panose="020B0604020202020204" pitchFamily="34" charset="0"/>
                      </a:endParaRPr>
                    </a:p>
                    <a:p>
                      <a:pPr algn="ctr"/>
                      <a:r>
                        <a:rPr lang="de-DE" sz="1200" b="0" kern="1200" dirty="0" smtClean="0">
                          <a:solidFill>
                            <a:schemeClr val="tx1"/>
                          </a:solidFill>
                          <a:latin typeface="Arial" panose="020B0604020202020204" pitchFamily="34" charset="0"/>
                          <a:ea typeface="+mn-ea"/>
                          <a:cs typeface="Arial" panose="020B0604020202020204" pitchFamily="34" charset="0"/>
                        </a:rPr>
                        <a:t>Stufe 3</a:t>
                      </a:r>
                      <a:endParaRPr lang="de-AT" sz="1200" b="0"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5000"/>
                      </a:schemeClr>
                    </a:solidFill>
                  </a:tcPr>
                </a:tc>
                <a:tc>
                  <a:txBody>
                    <a:bodyPr/>
                    <a:lstStyle/>
                    <a:p>
                      <a:pPr algn="ctr"/>
                      <a:endParaRPr lang="de-DE" sz="1200" b="0" kern="1200" dirty="0" smtClean="0">
                        <a:solidFill>
                          <a:schemeClr val="tx1"/>
                        </a:solidFill>
                        <a:latin typeface="Arial" panose="020B0604020202020204" pitchFamily="34" charset="0"/>
                        <a:ea typeface="+mn-ea"/>
                        <a:cs typeface="Arial" panose="020B0604020202020204" pitchFamily="34" charset="0"/>
                      </a:endParaRPr>
                    </a:p>
                    <a:p>
                      <a:pPr algn="ctr"/>
                      <a:r>
                        <a:rPr lang="de-DE" sz="1200" b="0" kern="1200" dirty="0" smtClean="0">
                          <a:solidFill>
                            <a:schemeClr val="tx1"/>
                          </a:solidFill>
                          <a:latin typeface="Arial" panose="020B0604020202020204" pitchFamily="34" charset="0"/>
                          <a:ea typeface="+mn-ea"/>
                          <a:cs typeface="Arial" panose="020B0604020202020204" pitchFamily="34" charset="0"/>
                        </a:rPr>
                        <a:t>Stufe 4</a:t>
                      </a:r>
                      <a:endParaRPr lang="de-AT" sz="1200" b="0" kern="1200" dirty="0">
                        <a:solidFill>
                          <a:schemeClr val="tx1"/>
                        </a:solidFill>
                        <a:latin typeface="Arial" panose="020B0604020202020204" pitchFamily="34" charset="0"/>
                        <a:ea typeface="+mn-ea"/>
                        <a:cs typeface="Arial" panose="020B0604020202020204" pitchFamily="34" charset="0"/>
                      </a:endParaRPr>
                    </a:p>
                  </a:txBody>
                  <a:tcPr>
                    <a:solidFill>
                      <a:schemeClr val="bg2"/>
                    </a:solidFill>
                  </a:tcPr>
                </a:tc>
                <a:extLst>
                  <a:ext uri="{0D108BD9-81ED-4DB2-BD59-A6C34878D82A}">
                    <a16:rowId xmlns:a16="http://schemas.microsoft.com/office/drawing/2014/main" val="3154188809"/>
                  </a:ext>
                </a:extLst>
              </a:tr>
              <a:tr h="634980">
                <a:tc>
                  <a:txBody>
                    <a:bodyPr/>
                    <a:lstStyle/>
                    <a:p>
                      <a:pPr algn="r"/>
                      <a:r>
                        <a:rPr lang="de-DE" sz="1200" kern="1200" dirty="0" smtClean="0">
                          <a:latin typeface="Arial" panose="020B0604020202020204" pitchFamily="34" charset="0"/>
                          <a:cs typeface="Arial" panose="020B0604020202020204" pitchFamily="34" charset="0"/>
                        </a:rPr>
                        <a:t>Zahlendarstellungen</a:t>
                      </a:r>
                      <a:r>
                        <a:rPr lang="de-DE" sz="1200" kern="1200" baseline="0" dirty="0" smtClean="0">
                          <a:latin typeface="Arial" panose="020B0604020202020204" pitchFamily="34" charset="0"/>
                          <a:cs typeface="Arial" panose="020B0604020202020204" pitchFamily="34" charset="0"/>
                        </a:rPr>
                        <a:t> und  Zahlenbeziehungen verstehen</a:t>
                      </a:r>
                      <a:endParaRPr lang="de-AT" sz="1200" b="0"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extLst>
                  <a:ext uri="{0D108BD9-81ED-4DB2-BD59-A6C34878D82A}">
                    <a16:rowId xmlns:a16="http://schemas.microsoft.com/office/drawing/2014/main" val="2565575153"/>
                  </a:ext>
                </a:extLst>
              </a:tr>
              <a:tr h="634980">
                <a:tc>
                  <a:txBody>
                    <a:bodyPr/>
                    <a:lstStyle/>
                    <a:p>
                      <a:pPr algn="r"/>
                      <a:r>
                        <a:rPr lang="de-DE" sz="1200" kern="1200" dirty="0" smtClean="0">
                          <a:latin typeface="Arial" panose="020B0604020202020204" pitchFamily="34" charset="0"/>
                          <a:cs typeface="Arial" panose="020B0604020202020204" pitchFamily="34" charset="0"/>
                        </a:rPr>
                        <a:t>Zahlen runden,</a:t>
                      </a:r>
                    </a:p>
                    <a:p>
                      <a:pPr algn="r"/>
                      <a:r>
                        <a:rPr lang="de-DE" sz="1200" b="0" kern="1200" dirty="0" smtClean="0">
                          <a:solidFill>
                            <a:schemeClr val="tx1"/>
                          </a:solidFill>
                          <a:latin typeface="Arial" panose="020B0604020202020204" pitchFamily="34" charset="0"/>
                          <a:ea typeface="+mn-ea"/>
                          <a:cs typeface="Arial" panose="020B0604020202020204" pitchFamily="34" charset="0"/>
                        </a:rPr>
                        <a:t>Anzahlen schätzen</a:t>
                      </a:r>
                      <a:endParaRPr lang="de-AT" sz="1200" b="0"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extLst>
                  <a:ext uri="{0D108BD9-81ED-4DB2-BD59-A6C34878D82A}">
                    <a16:rowId xmlns:a16="http://schemas.microsoft.com/office/drawing/2014/main" val="221794472"/>
                  </a:ext>
                </a:extLst>
              </a:tr>
              <a:tr h="634980">
                <a:tc>
                  <a:txBody>
                    <a:bodyPr/>
                    <a:lstStyle/>
                    <a:p>
                      <a:pPr algn="r"/>
                      <a:r>
                        <a:rPr lang="de-DE" sz="1200" kern="1200" dirty="0" smtClean="0">
                          <a:latin typeface="Arial" panose="020B0604020202020204" pitchFamily="34" charset="0"/>
                          <a:cs typeface="Arial" panose="020B0604020202020204" pitchFamily="34" charset="0"/>
                        </a:rPr>
                        <a:t>Mündliches und schriftliches Rechnen beherrschen</a:t>
                      </a:r>
                      <a:endParaRPr lang="de-AT" sz="1200" b="0"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5000"/>
                      </a:schemeClr>
                    </a:solidFill>
                  </a:tcPr>
                </a:tc>
                <a:tc>
                  <a:txBody>
                    <a:bodyPr/>
                    <a:lstStyle/>
                    <a:p>
                      <a:endParaRPr lang="de-AT" sz="1800" b="1" kern="1200" dirty="0">
                        <a:solidFill>
                          <a:schemeClr val="accent1">
                            <a:lumMod val="60000"/>
                            <a:lumOff val="40000"/>
                          </a:schemeClr>
                        </a:solidFill>
                        <a:latin typeface="+mn-lt"/>
                        <a:ea typeface="+mn-ea"/>
                        <a:cs typeface="+mn-cs"/>
                      </a:endParaRPr>
                    </a:p>
                  </a:txBody>
                  <a:tcPr>
                    <a:solidFill>
                      <a:schemeClr val="bg2">
                        <a:lumMod val="50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tc>
                  <a:txBody>
                    <a:bodyPr/>
                    <a:lstStyle/>
                    <a:p>
                      <a:endParaRPr lang="de-AT" sz="1800" b="1" kern="1200">
                        <a:solidFill>
                          <a:schemeClr val="tx1"/>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extLst>
                  <a:ext uri="{0D108BD9-81ED-4DB2-BD59-A6C34878D82A}">
                    <a16:rowId xmlns:a16="http://schemas.microsoft.com/office/drawing/2014/main" val="1870613672"/>
                  </a:ext>
                </a:extLst>
              </a:tr>
              <a:tr h="634980">
                <a:tc>
                  <a:txBody>
                    <a:bodyPr/>
                    <a:lstStyle/>
                    <a:p>
                      <a:pPr algn="r"/>
                      <a:r>
                        <a:rPr lang="de-DE" sz="1200" kern="1200" dirty="0" smtClean="0">
                          <a:latin typeface="Arial" panose="020B0604020202020204" pitchFamily="34" charset="0"/>
                          <a:cs typeface="Arial" panose="020B0604020202020204" pitchFamily="34" charset="0"/>
                        </a:rPr>
                        <a:t>Größenvorstellungen besitzen,</a:t>
                      </a:r>
                      <a:r>
                        <a:rPr lang="de-DE" sz="1200" kern="1200" baseline="0" dirty="0" smtClean="0">
                          <a:latin typeface="Arial" panose="020B0604020202020204" pitchFamily="34" charset="0"/>
                          <a:cs typeface="Arial" panose="020B0604020202020204" pitchFamily="34" charset="0"/>
                        </a:rPr>
                        <a:t> Einheiten kennen</a:t>
                      </a:r>
                      <a:endParaRPr lang="de-AT" sz="1200" b="0"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extLst>
                  <a:ext uri="{0D108BD9-81ED-4DB2-BD59-A6C34878D82A}">
                    <a16:rowId xmlns:a16="http://schemas.microsoft.com/office/drawing/2014/main" val="1698158972"/>
                  </a:ext>
                </a:extLst>
              </a:tr>
              <a:tr h="634980">
                <a:tc>
                  <a:txBody>
                    <a:bodyPr/>
                    <a:lstStyle/>
                    <a:p>
                      <a:pPr algn="r"/>
                      <a:r>
                        <a:rPr lang="de-DE" sz="1200" kern="1200" dirty="0" smtClean="0">
                          <a:latin typeface="Arial" panose="020B0604020202020204" pitchFamily="34" charset="0"/>
                          <a:cs typeface="Arial" panose="020B0604020202020204" pitchFamily="34" charset="0"/>
                        </a:rPr>
                        <a:t>Größen messen, schätzen, berechnen</a:t>
                      </a:r>
                      <a:endParaRPr lang="de-AT" sz="1200" b="0" kern="1200" dirty="0">
                        <a:solidFill>
                          <a:schemeClr val="tx1"/>
                        </a:solidFill>
                        <a:latin typeface="Arial" panose="020B0604020202020204" pitchFamily="34" charset="0"/>
                        <a:ea typeface="+mn-ea"/>
                        <a:cs typeface="Arial" panose="020B0604020202020204" pitchFamily="34" charset="0"/>
                      </a:endParaRPr>
                    </a:p>
                  </a:txBody>
                  <a:tcPr>
                    <a:solidFill>
                      <a:schemeClr val="bg2">
                        <a:lumMod val="95000"/>
                      </a:schemeClr>
                    </a:solidFill>
                  </a:tcPr>
                </a:tc>
                <a:tc>
                  <a:txBody>
                    <a:bodyPr/>
                    <a:lstStyle/>
                    <a:p>
                      <a:endParaRPr lang="de-AT" sz="1800" b="1" kern="1200" dirty="0">
                        <a:solidFill>
                          <a:schemeClr val="tx2"/>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tc>
                  <a:txBody>
                    <a:bodyPr/>
                    <a:lstStyle/>
                    <a:p>
                      <a:endParaRPr lang="de-AT" sz="1800" b="1" kern="1200" dirty="0">
                        <a:solidFill>
                          <a:schemeClr val="tx1"/>
                        </a:solidFill>
                        <a:latin typeface="+mn-lt"/>
                        <a:ea typeface="+mn-ea"/>
                        <a:cs typeface="+mn-cs"/>
                      </a:endParaRPr>
                    </a:p>
                  </a:txBody>
                  <a:tcPr>
                    <a:solidFill>
                      <a:schemeClr val="bg2">
                        <a:lumMod val="50000"/>
                      </a:schemeClr>
                    </a:solidFill>
                  </a:tcPr>
                </a:tc>
                <a:tc>
                  <a:txBody>
                    <a:bodyPr/>
                    <a:lstStyle/>
                    <a:p>
                      <a:endParaRPr lang="de-AT" sz="1800" b="1" kern="1200" dirty="0">
                        <a:solidFill>
                          <a:schemeClr val="tx1"/>
                        </a:solidFill>
                        <a:latin typeface="+mn-lt"/>
                        <a:ea typeface="+mn-ea"/>
                        <a:cs typeface="+mn-cs"/>
                      </a:endParaRPr>
                    </a:p>
                  </a:txBody>
                  <a:tcPr>
                    <a:solidFill>
                      <a:schemeClr val="bg2">
                        <a:lumMod val="95000"/>
                      </a:schemeClr>
                    </a:solidFill>
                  </a:tcPr>
                </a:tc>
                <a:extLst>
                  <a:ext uri="{0D108BD9-81ED-4DB2-BD59-A6C34878D82A}">
                    <a16:rowId xmlns:a16="http://schemas.microsoft.com/office/drawing/2014/main" val="3855138491"/>
                  </a:ext>
                </a:extLst>
              </a:tr>
            </a:tbl>
          </a:graphicData>
        </a:graphic>
      </p:graphicFrame>
      <p:sp>
        <p:nvSpPr>
          <p:cNvPr id="30" name="Ovale Legende 29"/>
          <p:cNvSpPr/>
          <p:nvPr/>
        </p:nvSpPr>
        <p:spPr>
          <a:xfrm rot="749383">
            <a:off x="2926898" y="2803173"/>
            <a:ext cx="2586564" cy="1411123"/>
          </a:xfrm>
          <a:prstGeom prst="wedgeEllipseCallout">
            <a:avLst/>
          </a:prstGeom>
          <a:solidFill>
            <a:schemeClr val="bg2">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200" dirty="0" smtClean="0">
                <a:solidFill>
                  <a:schemeClr val="tx2"/>
                </a:solidFill>
                <a:latin typeface="Arial" panose="020B0604020202020204" pitchFamily="34" charset="0"/>
                <a:cs typeface="Arial" panose="020B0604020202020204" pitchFamily="34" charset="0"/>
              </a:rPr>
              <a:t>Einfache ganzzahlige Additionen und Subtraktionen</a:t>
            </a:r>
          </a:p>
          <a:p>
            <a:pPr marL="171450" indent="-171450">
              <a:buFont typeface="Arial" panose="020B0604020202020204" pitchFamily="34" charset="0"/>
              <a:buChar char="•"/>
            </a:pPr>
            <a:endParaRPr lang="de-DE" sz="12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200" dirty="0" smtClean="0">
                <a:solidFill>
                  <a:schemeClr val="tx2"/>
                </a:solidFill>
                <a:latin typeface="Arial" panose="020B0604020202020204" pitchFamily="34" charset="0"/>
                <a:cs typeface="Arial" panose="020B0604020202020204" pitchFamily="34" charset="0"/>
              </a:rPr>
              <a:t>Kleines Einmaleins anwenden</a:t>
            </a:r>
            <a:endParaRPr lang="de-AT" sz="1200" dirty="0">
              <a:solidFill>
                <a:schemeClr val="tx2"/>
              </a:solidFill>
              <a:latin typeface="Arial" panose="020B0604020202020204" pitchFamily="34" charset="0"/>
              <a:cs typeface="Arial" panose="020B0604020202020204" pitchFamily="34" charset="0"/>
            </a:endParaRPr>
          </a:p>
        </p:txBody>
      </p:sp>
      <p:sp>
        <p:nvSpPr>
          <p:cNvPr id="31" name="Ovale Legende 30"/>
          <p:cNvSpPr/>
          <p:nvPr/>
        </p:nvSpPr>
        <p:spPr>
          <a:xfrm rot="749383">
            <a:off x="7724730" y="4120986"/>
            <a:ext cx="2586564" cy="1411123"/>
          </a:xfrm>
          <a:prstGeom prst="wedgeEllipseCallout">
            <a:avLst/>
          </a:prstGeom>
          <a:solidFill>
            <a:schemeClr val="bg2">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200" dirty="0" smtClean="0">
                <a:solidFill>
                  <a:schemeClr val="tx2"/>
                </a:solidFill>
                <a:latin typeface="Arial" panose="020B0604020202020204" pitchFamily="34" charset="0"/>
                <a:cs typeface="Arial" panose="020B0604020202020204" pitchFamily="34" charset="0"/>
              </a:rPr>
              <a:t>Größen (Längen, Flächen, Raum, Gewicht) abschätzen und Schätzung begründen können</a:t>
            </a:r>
          </a:p>
        </p:txBody>
      </p:sp>
      <p:sp>
        <p:nvSpPr>
          <p:cNvPr id="32" name="Ovale Legende 31"/>
          <p:cNvSpPr/>
          <p:nvPr/>
        </p:nvSpPr>
        <p:spPr>
          <a:xfrm>
            <a:off x="3046798" y="4709242"/>
            <a:ext cx="914400" cy="612648"/>
          </a:xfrm>
          <a:prstGeom prst="wedgeEllipseCallout">
            <a:avLst/>
          </a:prstGeom>
          <a:solidFill>
            <a:schemeClr val="bg2">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t>
            </a:r>
            <a:endParaRPr lang="de-AT" dirty="0"/>
          </a:p>
        </p:txBody>
      </p:sp>
      <p:sp>
        <p:nvSpPr>
          <p:cNvPr id="33" name="Ovale Legende 32"/>
          <p:cNvSpPr/>
          <p:nvPr/>
        </p:nvSpPr>
        <p:spPr>
          <a:xfrm>
            <a:off x="5272855" y="4841548"/>
            <a:ext cx="914400" cy="612648"/>
          </a:xfrm>
          <a:prstGeom prst="wedgeEllipseCallout">
            <a:avLst/>
          </a:prstGeom>
          <a:solidFill>
            <a:schemeClr val="bg2">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t>
            </a:r>
            <a:endParaRPr lang="de-AT" dirty="0"/>
          </a:p>
        </p:txBody>
      </p:sp>
      <p:sp>
        <p:nvSpPr>
          <p:cNvPr id="34" name="Ovale Legende 33"/>
          <p:cNvSpPr/>
          <p:nvPr/>
        </p:nvSpPr>
        <p:spPr>
          <a:xfrm>
            <a:off x="6172072" y="3917186"/>
            <a:ext cx="914400" cy="612648"/>
          </a:xfrm>
          <a:prstGeom prst="wedgeEllipseCallout">
            <a:avLst/>
          </a:prstGeom>
          <a:solidFill>
            <a:schemeClr val="bg2">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t>
            </a:r>
            <a:endParaRPr lang="de-AT" dirty="0"/>
          </a:p>
        </p:txBody>
      </p:sp>
      <p:sp>
        <p:nvSpPr>
          <p:cNvPr id="35" name="Ovale Legende 34"/>
          <p:cNvSpPr/>
          <p:nvPr/>
        </p:nvSpPr>
        <p:spPr>
          <a:xfrm>
            <a:off x="6011534" y="2841518"/>
            <a:ext cx="914400" cy="612648"/>
          </a:xfrm>
          <a:prstGeom prst="wedgeEllipseCallout">
            <a:avLst/>
          </a:prstGeom>
          <a:solidFill>
            <a:schemeClr val="bg2">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t>
            </a:r>
            <a:endParaRPr lang="de-AT" dirty="0"/>
          </a:p>
        </p:txBody>
      </p:sp>
      <p:sp>
        <p:nvSpPr>
          <p:cNvPr id="38" name="Ovale Legende 37"/>
          <p:cNvSpPr/>
          <p:nvPr/>
        </p:nvSpPr>
        <p:spPr>
          <a:xfrm>
            <a:off x="10816423" y="4613498"/>
            <a:ext cx="914400" cy="612648"/>
          </a:xfrm>
          <a:prstGeom prst="wedgeEllipseCallout">
            <a:avLst/>
          </a:prstGeom>
          <a:solidFill>
            <a:schemeClr val="bg2">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t>
            </a:r>
            <a:endParaRPr lang="de-AT" dirty="0"/>
          </a:p>
        </p:txBody>
      </p:sp>
      <p:sp>
        <p:nvSpPr>
          <p:cNvPr id="39" name="Ovale Legende 38"/>
          <p:cNvSpPr/>
          <p:nvPr/>
        </p:nvSpPr>
        <p:spPr>
          <a:xfrm>
            <a:off x="10629287" y="3104243"/>
            <a:ext cx="914400" cy="612648"/>
          </a:xfrm>
          <a:prstGeom prst="wedgeEllipseCallout">
            <a:avLst/>
          </a:prstGeom>
          <a:solidFill>
            <a:schemeClr val="bg2">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t>
            </a:r>
            <a:endParaRPr lang="de-AT" dirty="0"/>
          </a:p>
        </p:txBody>
      </p:sp>
      <p:sp>
        <p:nvSpPr>
          <p:cNvPr id="40" name="Ovale Legende 39"/>
          <p:cNvSpPr/>
          <p:nvPr/>
        </p:nvSpPr>
        <p:spPr>
          <a:xfrm>
            <a:off x="8605552" y="3000300"/>
            <a:ext cx="914400" cy="612648"/>
          </a:xfrm>
          <a:prstGeom prst="wedgeEllipseCallout">
            <a:avLst/>
          </a:prstGeom>
          <a:solidFill>
            <a:schemeClr val="bg2">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t>
            </a:r>
            <a:endParaRPr lang="de-AT" dirty="0"/>
          </a:p>
        </p:txBody>
      </p:sp>
    </p:spTree>
    <p:extLst>
      <p:ext uri="{BB962C8B-B14F-4D97-AF65-F5344CB8AC3E}">
        <p14:creationId xmlns:p14="http://schemas.microsoft.com/office/powerpoint/2010/main" val="40094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ENF">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29_TF03462902_TF03462902.potx" id="{A85F6B9E-530C-4C95-A041-235C7148544B}" vid="{F8FE1DCB-E6F0-4443-ADF6-A8C1FAC8E656}"/>
    </a:ext>
  </a:extLst>
</a:theme>
</file>

<file path=ppt/theme/theme2.xml><?xml version="1.0" encoding="utf-8"?>
<a:theme xmlns:a="http://schemas.openxmlformats.org/drawingml/2006/main" name="Office-Design">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 aus dem Bildungsbereich, Schultafeldesign (Breitbild)</Template>
  <TotalTime>0</TotalTime>
  <Words>3038</Words>
  <Application>Microsoft Office PowerPoint</Application>
  <PresentationFormat>Benutzerdefiniert</PresentationFormat>
  <Paragraphs>575</Paragraphs>
  <Slides>32</Slides>
  <Notes>28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32</vt:i4>
      </vt:variant>
    </vt:vector>
  </HeadingPairs>
  <TitlesOfParts>
    <vt:vector size="41" baseType="lpstr">
      <vt:lpstr>Arial</vt:lpstr>
      <vt:lpstr>Arial Black</vt:lpstr>
      <vt:lpstr>ArialMT</vt:lpstr>
      <vt:lpstr>Calibri</vt:lpstr>
      <vt:lpstr>OCR A Extended</vt:lpstr>
      <vt:lpstr>Symbol</vt:lpstr>
      <vt:lpstr>Times New Roman</vt:lpstr>
      <vt:lpstr>Wingdings</vt:lpstr>
      <vt:lpstr>CENF</vt:lpstr>
      <vt:lpstr>PowerPoint-Präsentation</vt:lpstr>
      <vt:lpstr>  Grundidee und Ziel dieser Einheit  </vt:lpstr>
      <vt:lpstr>    </vt:lpstr>
      <vt:lpstr>    </vt:lpstr>
      <vt:lpstr>Grundidee und Intention von CENF</vt:lpstr>
      <vt:lpstr>What matters to improve numeracy behaviour</vt:lpstr>
      <vt:lpstr>PowerPoint-Präsentation</vt:lpstr>
      <vt:lpstr>Wie wir Lehrpläne kennen …</vt:lpstr>
      <vt:lpstr>Wie wir Unterrichtspläne kennen … </vt:lpstr>
      <vt:lpstr>Internationale Forschungsbemühungen</vt:lpstr>
      <vt:lpstr> Entwicklung des Konzeptes Numeracy </vt:lpstr>
      <vt:lpstr>Alltagsmathematik nach Withnall (1994)</vt:lpstr>
      <vt:lpstr> Use value – Exchange Value  </vt:lpstr>
      <vt:lpstr>Aspekte und Levels</vt:lpstr>
      <vt:lpstr>Level X</vt:lpstr>
      <vt:lpstr>Level Y</vt:lpstr>
      <vt:lpstr>Level Z</vt:lpstr>
      <vt:lpstr>Alltagsmathematik und Kontexte </vt:lpstr>
      <vt:lpstr>Alltagsmathematik und Kontexte </vt:lpstr>
      <vt:lpstr>Alltagsmathematik und Kontexte </vt:lpstr>
      <vt:lpstr>Ressourcen und Einsatz im Unterricht</vt:lpstr>
      <vt:lpstr>Ressourcen und Einsatz im Unterricht</vt:lpstr>
      <vt:lpstr>Ressourcen und Einsatz im Unterricht</vt:lpstr>
      <vt:lpstr>Ressourcen und Einsatz im Unterricht</vt:lpstr>
      <vt:lpstr>Ressourcen und Einsatz im Unterricht</vt:lpstr>
      <vt:lpstr>Ressourcen und Einsatz im Unterricht</vt:lpstr>
      <vt:lpstr>PD Aktivität „Ressourcen und Einsatz im Unterricht“ Planung dieses Themas als Unterrichtseinheit</vt:lpstr>
      <vt:lpstr>PD Aktivität „Ressourcen und Einsatz im Unterricht“ Planung weiterer Beispiele</vt:lpstr>
      <vt:lpstr>Weitere Ressourcen</vt:lpstr>
      <vt:lpstr>Empfehlenswerte Montessori Materialien für Numeracy</vt:lpstr>
      <vt:lpstr>PD – Aktivität  Mathematik ohne Druck betreiben</vt:lpstr>
      <vt:lpstr>PowerPoint-Präsentation</vt:lpstr>
    </vt:vector>
  </TitlesOfParts>
  <Company>BBRZ Gruppe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Titellayout</dc:title>
  <dc:creator>Spindler Hans Peter Samuel, Mag.</dc:creator>
  <cp:lastModifiedBy>Spindler Hans Peter Samuel, Mag.</cp:lastModifiedBy>
  <cp:revision>654</cp:revision>
  <dcterms:created xsi:type="dcterms:W3CDTF">2020-05-26T12:53:32Z</dcterms:created>
  <dcterms:modified xsi:type="dcterms:W3CDTF">2021-04-05T07:39:08Z</dcterms:modified>
</cp:coreProperties>
</file>